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71" r:id="rId3"/>
    <p:sldMasterId id="2147483683" r:id="rId4"/>
  </p:sldMasterIdLst>
  <p:notesMasterIdLst>
    <p:notesMasterId r:id="rId65"/>
  </p:notesMasterIdLst>
  <p:sldIdLst>
    <p:sldId id="256" r:id="rId5"/>
    <p:sldId id="355" r:id="rId6"/>
    <p:sldId id="319" r:id="rId7"/>
    <p:sldId id="375" r:id="rId8"/>
    <p:sldId id="376" r:id="rId9"/>
    <p:sldId id="377" r:id="rId10"/>
    <p:sldId id="336" r:id="rId11"/>
    <p:sldId id="320" r:id="rId12"/>
    <p:sldId id="330" r:id="rId13"/>
    <p:sldId id="331" r:id="rId14"/>
    <p:sldId id="332" r:id="rId15"/>
    <p:sldId id="333" r:id="rId16"/>
    <p:sldId id="334" r:id="rId17"/>
    <p:sldId id="335" r:id="rId18"/>
    <p:sldId id="328" r:id="rId19"/>
    <p:sldId id="378" r:id="rId20"/>
    <p:sldId id="265" r:id="rId21"/>
    <p:sldId id="261" r:id="rId22"/>
    <p:sldId id="270" r:id="rId23"/>
    <p:sldId id="323" r:id="rId24"/>
    <p:sldId id="321" r:id="rId25"/>
    <p:sldId id="305" r:id="rId26"/>
    <p:sldId id="372" r:id="rId27"/>
    <p:sldId id="279" r:id="rId28"/>
    <p:sldId id="304" r:id="rId29"/>
    <p:sldId id="264" r:id="rId30"/>
    <p:sldId id="357" r:id="rId31"/>
    <p:sldId id="283" r:id="rId32"/>
    <p:sldId id="379" r:id="rId33"/>
    <p:sldId id="359" r:id="rId34"/>
    <p:sldId id="360" r:id="rId35"/>
    <p:sldId id="361" r:id="rId36"/>
    <p:sldId id="306" r:id="rId37"/>
    <p:sldId id="285" r:id="rId38"/>
    <p:sldId id="362" r:id="rId39"/>
    <p:sldId id="363" r:id="rId40"/>
    <p:sldId id="364" r:id="rId41"/>
    <p:sldId id="365" r:id="rId42"/>
    <p:sldId id="366" r:id="rId43"/>
    <p:sldId id="367" r:id="rId44"/>
    <p:sldId id="368" r:id="rId45"/>
    <p:sldId id="369" r:id="rId46"/>
    <p:sldId id="370" r:id="rId47"/>
    <p:sldId id="286" r:id="rId48"/>
    <p:sldId id="386" r:id="rId49"/>
    <p:sldId id="371" r:id="rId50"/>
    <p:sldId id="292" r:id="rId51"/>
    <p:sldId id="329" r:id="rId52"/>
    <p:sldId id="290" r:id="rId53"/>
    <p:sldId id="289" r:id="rId54"/>
    <p:sldId id="326" r:id="rId55"/>
    <p:sldId id="345" r:id="rId56"/>
    <p:sldId id="324" r:id="rId57"/>
    <p:sldId id="339" r:id="rId58"/>
    <p:sldId id="380" r:id="rId59"/>
    <p:sldId id="381" r:id="rId60"/>
    <p:sldId id="383" r:id="rId61"/>
    <p:sldId id="384" r:id="rId62"/>
    <p:sldId id="385" r:id="rId63"/>
    <p:sldId id="356"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5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3590" autoAdjust="0"/>
  </p:normalViewPr>
  <p:slideViewPr>
    <p:cSldViewPr>
      <p:cViewPr varScale="1">
        <p:scale>
          <a:sx n="66" d="100"/>
          <a:sy n="66" d="100"/>
        </p:scale>
        <p:origin x="1304"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FACEBOOK CSM Bucuresti: IMPACT TOTAL 2018</a:t>
            </a:r>
          </a:p>
        </c:rich>
      </c:tx>
      <c:layout>
        <c:manualLayout>
          <c:xMode val="edge"/>
          <c:yMode val="edge"/>
          <c:x val="0.3260788782981075"/>
          <c:y val="3.7735849056603772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1570023483906616"/>
          <c:y val="0.11627370871093944"/>
          <c:w val="0.84577344937146015"/>
          <c:h val="0.79505249343832018"/>
        </c:manualLayout>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Sheet1!$A$2:$A$13</c:f>
              <c:strCache>
                <c:ptCount val="12"/>
                <c:pt idx="0">
                  <c:v>IANUARIE</c:v>
                </c:pt>
                <c:pt idx="1">
                  <c:v>FEBRURIE</c:v>
                </c:pt>
                <c:pt idx="2">
                  <c:v>MARTIE</c:v>
                </c:pt>
                <c:pt idx="3">
                  <c:v>APRILIE </c:v>
                </c:pt>
                <c:pt idx="4">
                  <c:v>MAI </c:v>
                </c:pt>
                <c:pt idx="5">
                  <c:v>IUNIE</c:v>
                </c:pt>
                <c:pt idx="6">
                  <c:v>IULIE</c:v>
                </c:pt>
                <c:pt idx="7">
                  <c:v>AUGUST</c:v>
                </c:pt>
                <c:pt idx="8">
                  <c:v>SEPTEMBRIE</c:v>
                </c:pt>
                <c:pt idx="9">
                  <c:v>OCTOMBRIE</c:v>
                </c:pt>
                <c:pt idx="10">
                  <c:v>NOIEMBRIE </c:v>
                </c:pt>
                <c:pt idx="11">
                  <c:v>DECEMBRIE</c:v>
                </c:pt>
              </c:strCache>
            </c:strRef>
          </c:cat>
          <c:val>
            <c:numRef>
              <c:f>Sheet1!$B$2:$B$13</c:f>
              <c:numCache>
                <c:formatCode>General</c:formatCode>
                <c:ptCount val="12"/>
                <c:pt idx="0">
                  <c:v>976429</c:v>
                </c:pt>
                <c:pt idx="1">
                  <c:v>1222569</c:v>
                </c:pt>
                <c:pt idx="2">
                  <c:v>1824707</c:v>
                </c:pt>
                <c:pt idx="3">
                  <c:v>1094878</c:v>
                </c:pt>
                <c:pt idx="4">
                  <c:v>976429</c:v>
                </c:pt>
                <c:pt idx="5">
                  <c:v>1722656</c:v>
                </c:pt>
                <c:pt idx="6">
                  <c:v>889028</c:v>
                </c:pt>
                <c:pt idx="7">
                  <c:v>1019551</c:v>
                </c:pt>
                <c:pt idx="8">
                  <c:v>1310371</c:v>
                </c:pt>
                <c:pt idx="9">
                  <c:v>1729755</c:v>
                </c:pt>
                <c:pt idx="10">
                  <c:v>2007688</c:v>
                </c:pt>
                <c:pt idx="11">
                  <c:v>2691385</c:v>
                </c:pt>
              </c:numCache>
            </c:numRef>
          </c:val>
          <c:extLst xmlns:c16r2="http://schemas.microsoft.com/office/drawing/2015/06/chart">
            <c:ext xmlns:c16="http://schemas.microsoft.com/office/drawing/2014/chart" uri="{C3380CC4-5D6E-409C-BE32-E72D297353CC}">
              <c16:uniqueId val="{00000000-2159-774C-8C73-4443277760B1}"/>
            </c:ext>
          </c:extLst>
        </c:ser>
        <c:dLbls>
          <c:dLblPos val="inEnd"/>
          <c:showLegendKey val="0"/>
          <c:showVal val="1"/>
          <c:showCatName val="0"/>
          <c:showSerName val="0"/>
          <c:showPercent val="0"/>
          <c:showBubbleSize val="0"/>
        </c:dLbls>
        <c:gapWidth val="65"/>
        <c:axId val="2112882448"/>
        <c:axId val="2112884080"/>
      </c:barChart>
      <c:catAx>
        <c:axId val="2112882448"/>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2112884080"/>
        <c:crosses val="autoZero"/>
        <c:auto val="1"/>
        <c:lblAlgn val="ctr"/>
        <c:lblOffset val="100"/>
        <c:noMultiLvlLbl val="0"/>
      </c:catAx>
      <c:valAx>
        <c:axId val="2112884080"/>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21128824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FCCCD2-C33D-4747-92B1-1A85FEA2540A}" type="doc">
      <dgm:prSet loTypeId="urn:microsoft.com/office/officeart/2005/8/layout/cycle2" loCatId="cycle" qsTypeId="urn:microsoft.com/office/officeart/2005/8/quickstyle/simple1" qsCatId="simple" csTypeId="urn:microsoft.com/office/officeart/2005/8/colors/colorful4" csCatId="colorful" phldr="1"/>
      <dgm:spPr/>
      <dgm:t>
        <a:bodyPr/>
        <a:lstStyle/>
        <a:p>
          <a:endParaRPr lang="en-US"/>
        </a:p>
      </dgm:t>
    </dgm:pt>
    <dgm:pt modelId="{645D501B-3955-4CAD-A849-BF78E943FF78}">
      <dgm:prSet custT="1"/>
      <dgm:spPr/>
      <dgm:t>
        <a:bodyPr/>
        <a:lstStyle/>
        <a:p>
          <a:pPr rtl="0"/>
          <a:r>
            <a:rPr lang="en-US" sz="1200" dirty="0" smtClean="0"/>
            <a:t>Marketing </a:t>
          </a:r>
          <a:r>
            <a:rPr lang="en-US" sz="1200" dirty="0" err="1" smtClean="0"/>
            <a:t>și</a:t>
          </a:r>
          <a:r>
            <a:rPr lang="en-US" sz="1200" dirty="0" smtClean="0"/>
            <a:t> </a:t>
          </a:r>
          <a:r>
            <a:rPr lang="en-US" sz="1200" dirty="0" err="1" smtClean="0"/>
            <a:t>digitalizare</a:t>
          </a:r>
          <a:endParaRPr lang="en-US" sz="1200" dirty="0"/>
        </a:p>
      </dgm:t>
    </dgm:pt>
    <dgm:pt modelId="{5E405B05-51BD-4327-AEDF-122A520DF97A}" type="parTrans" cxnId="{CEAD5C7F-E390-49E3-8E16-0B6BDF7F0544}">
      <dgm:prSet/>
      <dgm:spPr/>
      <dgm:t>
        <a:bodyPr/>
        <a:lstStyle/>
        <a:p>
          <a:endParaRPr lang="en-US" sz="1400"/>
        </a:p>
      </dgm:t>
    </dgm:pt>
    <dgm:pt modelId="{FF0E2BFF-3815-46D8-9C96-4B5CC492DBDB}" type="sibTrans" cxnId="{CEAD5C7F-E390-49E3-8E16-0B6BDF7F0544}">
      <dgm:prSet custT="1"/>
      <dgm:spPr/>
      <dgm:t>
        <a:bodyPr/>
        <a:lstStyle/>
        <a:p>
          <a:endParaRPr lang="en-US" sz="1400"/>
        </a:p>
      </dgm:t>
    </dgm:pt>
    <dgm:pt modelId="{338E19C2-1AA6-4971-A4D7-CE7505A83EC2}">
      <dgm:prSet custT="1"/>
      <dgm:spPr/>
      <dgm:t>
        <a:bodyPr/>
        <a:lstStyle/>
        <a:p>
          <a:pPr rtl="0"/>
          <a:r>
            <a:rPr lang="en-US" sz="1200" dirty="0" err="1" smtClean="0"/>
            <a:t>Colaborare</a:t>
          </a:r>
          <a:r>
            <a:rPr lang="en-US" sz="1200" dirty="0" smtClean="0"/>
            <a:t> </a:t>
          </a:r>
          <a:r>
            <a:rPr lang="en-US" sz="1200" dirty="0" err="1" smtClean="0"/>
            <a:t>şi</a:t>
          </a:r>
          <a:r>
            <a:rPr lang="en-US" sz="1200" dirty="0" smtClean="0"/>
            <a:t> comunicare</a:t>
          </a:r>
          <a:endParaRPr lang="en-US" sz="1200" dirty="0"/>
        </a:p>
      </dgm:t>
    </dgm:pt>
    <dgm:pt modelId="{9E8411BE-85F4-4739-9DF4-CB580B8E0851}" type="parTrans" cxnId="{F16BFBC0-1B68-44DF-8B9D-827333B4BB06}">
      <dgm:prSet/>
      <dgm:spPr/>
      <dgm:t>
        <a:bodyPr/>
        <a:lstStyle/>
        <a:p>
          <a:endParaRPr lang="en-US" sz="1400"/>
        </a:p>
      </dgm:t>
    </dgm:pt>
    <dgm:pt modelId="{C4A30252-6A44-4D66-9482-840471217E3A}" type="sibTrans" cxnId="{F16BFBC0-1B68-44DF-8B9D-827333B4BB06}">
      <dgm:prSet custT="1"/>
      <dgm:spPr/>
      <dgm:t>
        <a:bodyPr/>
        <a:lstStyle/>
        <a:p>
          <a:endParaRPr lang="en-US" sz="1400"/>
        </a:p>
      </dgm:t>
    </dgm:pt>
    <dgm:pt modelId="{E3D43299-FE32-404D-8C3D-BE87FADCD90D}">
      <dgm:prSet custT="1"/>
      <dgm:spPr/>
      <dgm:t>
        <a:bodyPr/>
        <a:lstStyle/>
        <a:p>
          <a:pPr rtl="0"/>
          <a:r>
            <a:rPr lang="en-US" sz="1200" dirty="0" err="1" smtClean="0"/>
            <a:t>Sprijin</a:t>
          </a:r>
          <a:r>
            <a:rPr lang="en-US" sz="1200" dirty="0" smtClean="0"/>
            <a:t> </a:t>
          </a:r>
          <a:r>
            <a:rPr lang="en-US" sz="1200" dirty="0" err="1" smtClean="0"/>
            <a:t>și</a:t>
          </a:r>
          <a:r>
            <a:rPr lang="en-US" sz="1200" dirty="0" smtClean="0"/>
            <a:t> </a:t>
          </a:r>
          <a:r>
            <a:rPr lang="en-US" sz="1200" dirty="0" err="1" smtClean="0"/>
            <a:t>oportunități</a:t>
          </a:r>
          <a:r>
            <a:rPr lang="en-US" sz="1200" dirty="0" smtClean="0"/>
            <a:t> </a:t>
          </a:r>
          <a:r>
            <a:rPr lang="en-US" sz="1200" dirty="0" err="1" smtClean="0"/>
            <a:t>pentru</a:t>
          </a:r>
          <a:r>
            <a:rPr lang="en-US" sz="1200" dirty="0" smtClean="0"/>
            <a:t> </a:t>
          </a:r>
          <a:r>
            <a:rPr lang="en-US" sz="1200" dirty="0" err="1" smtClean="0"/>
            <a:t>sportivi</a:t>
          </a:r>
          <a:endParaRPr lang="en-US" sz="1200" dirty="0"/>
        </a:p>
      </dgm:t>
    </dgm:pt>
    <dgm:pt modelId="{1CD036E8-4B0B-4995-B6A9-8F2D4DDE5F9E}" type="parTrans" cxnId="{63B15681-544A-419F-818F-BC6F41BB01A3}">
      <dgm:prSet/>
      <dgm:spPr/>
      <dgm:t>
        <a:bodyPr/>
        <a:lstStyle/>
        <a:p>
          <a:endParaRPr lang="en-US" sz="1400"/>
        </a:p>
      </dgm:t>
    </dgm:pt>
    <dgm:pt modelId="{E70C381C-E4E2-4DA2-808F-2B4FDA7D2387}" type="sibTrans" cxnId="{63B15681-544A-419F-818F-BC6F41BB01A3}">
      <dgm:prSet custT="1"/>
      <dgm:spPr/>
      <dgm:t>
        <a:bodyPr/>
        <a:lstStyle/>
        <a:p>
          <a:endParaRPr lang="en-US" sz="1400"/>
        </a:p>
      </dgm:t>
    </dgm:pt>
    <dgm:pt modelId="{FBC9E275-F20A-43FB-8979-48CE2DDEA297}">
      <dgm:prSet custT="1"/>
      <dgm:spPr/>
      <dgm:t>
        <a:bodyPr/>
        <a:lstStyle/>
        <a:p>
          <a:pPr rtl="0"/>
          <a:r>
            <a:rPr lang="en-US" sz="1200" dirty="0" smtClean="0"/>
            <a:t>Management </a:t>
          </a:r>
          <a:r>
            <a:rPr lang="en-US" sz="1200" dirty="0" err="1" smtClean="0"/>
            <a:t>financiar</a:t>
          </a:r>
          <a:r>
            <a:rPr lang="en-US" sz="1200" dirty="0" smtClean="0"/>
            <a:t> </a:t>
          </a:r>
          <a:r>
            <a:rPr lang="en-US" sz="1200" dirty="0" err="1" smtClean="0"/>
            <a:t>performant</a:t>
          </a:r>
          <a:r>
            <a:rPr lang="en-US" sz="1200" dirty="0" smtClean="0"/>
            <a:t> </a:t>
          </a:r>
          <a:r>
            <a:rPr lang="en-US" sz="1200" dirty="0" err="1" smtClean="0"/>
            <a:t>și</a:t>
          </a:r>
          <a:r>
            <a:rPr lang="en-US" sz="1200" dirty="0" smtClean="0"/>
            <a:t> transparent</a:t>
          </a:r>
          <a:endParaRPr lang="en-US" sz="1200" dirty="0"/>
        </a:p>
      </dgm:t>
    </dgm:pt>
    <dgm:pt modelId="{8D224DE8-0051-4311-8DA4-9A8727B66EA3}" type="parTrans" cxnId="{A6EF1C00-394C-4CF7-BD07-AC91FA58DF57}">
      <dgm:prSet/>
      <dgm:spPr/>
      <dgm:t>
        <a:bodyPr/>
        <a:lstStyle/>
        <a:p>
          <a:endParaRPr lang="en-US" sz="1400"/>
        </a:p>
      </dgm:t>
    </dgm:pt>
    <dgm:pt modelId="{DACA2309-FB4A-417D-A46D-E8BF5842E097}" type="sibTrans" cxnId="{A6EF1C00-394C-4CF7-BD07-AC91FA58DF57}">
      <dgm:prSet custT="1"/>
      <dgm:spPr/>
      <dgm:t>
        <a:bodyPr/>
        <a:lstStyle/>
        <a:p>
          <a:endParaRPr lang="en-US" sz="1400"/>
        </a:p>
      </dgm:t>
    </dgm:pt>
    <dgm:pt modelId="{BB7916FD-0B97-4CE3-8D13-CB2487942E38}">
      <dgm:prSet custT="1"/>
      <dgm:spPr/>
      <dgm:t>
        <a:bodyPr/>
        <a:lstStyle/>
        <a:p>
          <a:pPr rtl="0"/>
          <a:r>
            <a:rPr lang="en-US" sz="1200" dirty="0" err="1" smtClean="0"/>
            <a:t>Diversificarea</a:t>
          </a:r>
          <a:r>
            <a:rPr lang="en-US" sz="1200" dirty="0" smtClean="0"/>
            <a:t> </a:t>
          </a:r>
          <a:r>
            <a:rPr lang="en-US" sz="1200" dirty="0" err="1" smtClean="0"/>
            <a:t>surselor</a:t>
          </a:r>
          <a:r>
            <a:rPr lang="en-US" sz="1200" dirty="0" smtClean="0"/>
            <a:t> </a:t>
          </a:r>
          <a:endParaRPr lang="en-US" sz="1200" dirty="0"/>
        </a:p>
      </dgm:t>
    </dgm:pt>
    <dgm:pt modelId="{F332A687-6696-4A89-9573-7697D9956C4B}" type="parTrans" cxnId="{8E335DD9-FC3D-4C39-90BA-3F13BCF0D057}">
      <dgm:prSet/>
      <dgm:spPr/>
      <dgm:t>
        <a:bodyPr/>
        <a:lstStyle/>
        <a:p>
          <a:endParaRPr lang="en-US" sz="1400"/>
        </a:p>
      </dgm:t>
    </dgm:pt>
    <dgm:pt modelId="{1894D8B1-162D-49C3-ACAF-D16FB01950A0}" type="sibTrans" cxnId="{8E335DD9-FC3D-4C39-90BA-3F13BCF0D057}">
      <dgm:prSet custT="1"/>
      <dgm:spPr/>
      <dgm:t>
        <a:bodyPr/>
        <a:lstStyle/>
        <a:p>
          <a:endParaRPr lang="en-US" sz="1400"/>
        </a:p>
      </dgm:t>
    </dgm:pt>
    <dgm:pt modelId="{DCB2B140-281D-4341-AE94-04931C0B4E81}" type="pres">
      <dgm:prSet presAssocID="{0FFCCCD2-C33D-4747-92B1-1A85FEA2540A}" presName="cycle" presStyleCnt="0">
        <dgm:presLayoutVars>
          <dgm:dir/>
          <dgm:resizeHandles val="exact"/>
        </dgm:presLayoutVars>
      </dgm:prSet>
      <dgm:spPr/>
      <dgm:t>
        <a:bodyPr/>
        <a:lstStyle/>
        <a:p>
          <a:endParaRPr lang="en-US"/>
        </a:p>
      </dgm:t>
    </dgm:pt>
    <dgm:pt modelId="{6EF767B5-336B-454D-B972-F23AD207605E}" type="pres">
      <dgm:prSet presAssocID="{645D501B-3955-4CAD-A849-BF78E943FF78}" presName="node" presStyleLbl="node1" presStyleIdx="0" presStyleCnt="5" custScaleY="90909">
        <dgm:presLayoutVars>
          <dgm:bulletEnabled val="1"/>
        </dgm:presLayoutVars>
      </dgm:prSet>
      <dgm:spPr/>
      <dgm:t>
        <a:bodyPr/>
        <a:lstStyle/>
        <a:p>
          <a:endParaRPr lang="en-US"/>
        </a:p>
      </dgm:t>
    </dgm:pt>
    <dgm:pt modelId="{8673B035-C19F-4E1D-B2AE-7560431F989F}" type="pres">
      <dgm:prSet presAssocID="{FF0E2BFF-3815-46D8-9C96-4B5CC492DBDB}" presName="sibTrans" presStyleLbl="sibTrans2D1" presStyleIdx="0" presStyleCnt="5"/>
      <dgm:spPr/>
      <dgm:t>
        <a:bodyPr/>
        <a:lstStyle/>
        <a:p>
          <a:endParaRPr lang="en-US"/>
        </a:p>
      </dgm:t>
    </dgm:pt>
    <dgm:pt modelId="{42C6B758-BB35-4C69-90BD-DAF30A61EA38}" type="pres">
      <dgm:prSet presAssocID="{FF0E2BFF-3815-46D8-9C96-4B5CC492DBDB}" presName="connectorText" presStyleLbl="sibTrans2D1" presStyleIdx="0" presStyleCnt="5"/>
      <dgm:spPr/>
      <dgm:t>
        <a:bodyPr/>
        <a:lstStyle/>
        <a:p>
          <a:endParaRPr lang="en-US"/>
        </a:p>
      </dgm:t>
    </dgm:pt>
    <dgm:pt modelId="{E59EB98B-ED4F-4042-95AB-818E894576DF}" type="pres">
      <dgm:prSet presAssocID="{338E19C2-1AA6-4971-A4D7-CE7505A83EC2}" presName="node" presStyleLbl="node1" presStyleIdx="1" presStyleCnt="5">
        <dgm:presLayoutVars>
          <dgm:bulletEnabled val="1"/>
        </dgm:presLayoutVars>
      </dgm:prSet>
      <dgm:spPr/>
      <dgm:t>
        <a:bodyPr/>
        <a:lstStyle/>
        <a:p>
          <a:endParaRPr lang="en-US"/>
        </a:p>
      </dgm:t>
    </dgm:pt>
    <dgm:pt modelId="{9C2F680F-D400-4B79-B963-4553DC0B22AF}" type="pres">
      <dgm:prSet presAssocID="{C4A30252-6A44-4D66-9482-840471217E3A}" presName="sibTrans" presStyleLbl="sibTrans2D1" presStyleIdx="1" presStyleCnt="5"/>
      <dgm:spPr/>
      <dgm:t>
        <a:bodyPr/>
        <a:lstStyle/>
        <a:p>
          <a:endParaRPr lang="en-US"/>
        </a:p>
      </dgm:t>
    </dgm:pt>
    <dgm:pt modelId="{208E2F82-8BD8-4529-8AB5-152783B6B149}" type="pres">
      <dgm:prSet presAssocID="{C4A30252-6A44-4D66-9482-840471217E3A}" presName="connectorText" presStyleLbl="sibTrans2D1" presStyleIdx="1" presStyleCnt="5"/>
      <dgm:spPr/>
      <dgm:t>
        <a:bodyPr/>
        <a:lstStyle/>
        <a:p>
          <a:endParaRPr lang="en-US"/>
        </a:p>
      </dgm:t>
    </dgm:pt>
    <dgm:pt modelId="{0EC2D6AE-4B73-4407-A963-861FD592C03C}" type="pres">
      <dgm:prSet presAssocID="{E3D43299-FE32-404D-8C3D-BE87FADCD90D}" presName="node" presStyleLbl="node1" presStyleIdx="2" presStyleCnt="5">
        <dgm:presLayoutVars>
          <dgm:bulletEnabled val="1"/>
        </dgm:presLayoutVars>
      </dgm:prSet>
      <dgm:spPr/>
      <dgm:t>
        <a:bodyPr/>
        <a:lstStyle/>
        <a:p>
          <a:endParaRPr lang="en-US"/>
        </a:p>
      </dgm:t>
    </dgm:pt>
    <dgm:pt modelId="{D506F535-33D6-4C40-9248-0118BA9FE5DC}" type="pres">
      <dgm:prSet presAssocID="{E70C381C-E4E2-4DA2-808F-2B4FDA7D2387}" presName="sibTrans" presStyleLbl="sibTrans2D1" presStyleIdx="2" presStyleCnt="5"/>
      <dgm:spPr/>
      <dgm:t>
        <a:bodyPr/>
        <a:lstStyle/>
        <a:p>
          <a:endParaRPr lang="en-US"/>
        </a:p>
      </dgm:t>
    </dgm:pt>
    <dgm:pt modelId="{64441408-E897-4EED-832F-F65D523F6820}" type="pres">
      <dgm:prSet presAssocID="{E70C381C-E4E2-4DA2-808F-2B4FDA7D2387}" presName="connectorText" presStyleLbl="sibTrans2D1" presStyleIdx="2" presStyleCnt="5"/>
      <dgm:spPr/>
      <dgm:t>
        <a:bodyPr/>
        <a:lstStyle/>
        <a:p>
          <a:endParaRPr lang="en-US"/>
        </a:p>
      </dgm:t>
    </dgm:pt>
    <dgm:pt modelId="{22D41EED-4E37-4868-86F4-5AABDEA38805}" type="pres">
      <dgm:prSet presAssocID="{FBC9E275-F20A-43FB-8979-48CE2DDEA297}" presName="node" presStyleLbl="node1" presStyleIdx="3" presStyleCnt="5">
        <dgm:presLayoutVars>
          <dgm:bulletEnabled val="1"/>
        </dgm:presLayoutVars>
      </dgm:prSet>
      <dgm:spPr/>
      <dgm:t>
        <a:bodyPr/>
        <a:lstStyle/>
        <a:p>
          <a:endParaRPr lang="en-US"/>
        </a:p>
      </dgm:t>
    </dgm:pt>
    <dgm:pt modelId="{F09E0FF4-D5E0-4556-A3CF-B38118C8906B}" type="pres">
      <dgm:prSet presAssocID="{DACA2309-FB4A-417D-A46D-E8BF5842E097}" presName="sibTrans" presStyleLbl="sibTrans2D1" presStyleIdx="3" presStyleCnt="5"/>
      <dgm:spPr/>
      <dgm:t>
        <a:bodyPr/>
        <a:lstStyle/>
        <a:p>
          <a:endParaRPr lang="en-US"/>
        </a:p>
      </dgm:t>
    </dgm:pt>
    <dgm:pt modelId="{3EA6C371-8BAF-4807-B476-DAE4625075AD}" type="pres">
      <dgm:prSet presAssocID="{DACA2309-FB4A-417D-A46D-E8BF5842E097}" presName="connectorText" presStyleLbl="sibTrans2D1" presStyleIdx="3" presStyleCnt="5"/>
      <dgm:spPr/>
      <dgm:t>
        <a:bodyPr/>
        <a:lstStyle/>
        <a:p>
          <a:endParaRPr lang="en-US"/>
        </a:p>
      </dgm:t>
    </dgm:pt>
    <dgm:pt modelId="{0B72AE4E-16F6-4EF9-AE65-74CDCE9444BC}" type="pres">
      <dgm:prSet presAssocID="{BB7916FD-0B97-4CE3-8D13-CB2487942E38}" presName="node" presStyleLbl="node1" presStyleIdx="4" presStyleCnt="5">
        <dgm:presLayoutVars>
          <dgm:bulletEnabled val="1"/>
        </dgm:presLayoutVars>
      </dgm:prSet>
      <dgm:spPr/>
      <dgm:t>
        <a:bodyPr/>
        <a:lstStyle/>
        <a:p>
          <a:endParaRPr lang="en-US"/>
        </a:p>
      </dgm:t>
    </dgm:pt>
    <dgm:pt modelId="{7B45C7F8-1029-4EC3-826A-68D8F1CF879F}" type="pres">
      <dgm:prSet presAssocID="{1894D8B1-162D-49C3-ACAF-D16FB01950A0}" presName="sibTrans" presStyleLbl="sibTrans2D1" presStyleIdx="4" presStyleCnt="5"/>
      <dgm:spPr/>
      <dgm:t>
        <a:bodyPr/>
        <a:lstStyle/>
        <a:p>
          <a:endParaRPr lang="en-US"/>
        </a:p>
      </dgm:t>
    </dgm:pt>
    <dgm:pt modelId="{34C73D1E-CCBD-4F59-8833-9D564E4FA738}" type="pres">
      <dgm:prSet presAssocID="{1894D8B1-162D-49C3-ACAF-D16FB01950A0}" presName="connectorText" presStyleLbl="sibTrans2D1" presStyleIdx="4" presStyleCnt="5"/>
      <dgm:spPr/>
      <dgm:t>
        <a:bodyPr/>
        <a:lstStyle/>
        <a:p>
          <a:endParaRPr lang="en-US"/>
        </a:p>
      </dgm:t>
    </dgm:pt>
  </dgm:ptLst>
  <dgm:cxnLst>
    <dgm:cxn modelId="{8E335DD9-FC3D-4C39-90BA-3F13BCF0D057}" srcId="{0FFCCCD2-C33D-4747-92B1-1A85FEA2540A}" destId="{BB7916FD-0B97-4CE3-8D13-CB2487942E38}" srcOrd="4" destOrd="0" parTransId="{F332A687-6696-4A89-9573-7697D9956C4B}" sibTransId="{1894D8B1-162D-49C3-ACAF-D16FB01950A0}"/>
    <dgm:cxn modelId="{A6EF1C00-394C-4CF7-BD07-AC91FA58DF57}" srcId="{0FFCCCD2-C33D-4747-92B1-1A85FEA2540A}" destId="{FBC9E275-F20A-43FB-8979-48CE2DDEA297}" srcOrd="3" destOrd="0" parTransId="{8D224DE8-0051-4311-8DA4-9A8727B66EA3}" sibTransId="{DACA2309-FB4A-417D-A46D-E8BF5842E097}"/>
    <dgm:cxn modelId="{63B15681-544A-419F-818F-BC6F41BB01A3}" srcId="{0FFCCCD2-C33D-4747-92B1-1A85FEA2540A}" destId="{E3D43299-FE32-404D-8C3D-BE87FADCD90D}" srcOrd="2" destOrd="0" parTransId="{1CD036E8-4B0B-4995-B6A9-8F2D4DDE5F9E}" sibTransId="{E70C381C-E4E2-4DA2-808F-2B4FDA7D2387}"/>
    <dgm:cxn modelId="{485886EF-265D-4B33-81C0-D2640AD38FED}" type="presOf" srcId="{FF0E2BFF-3815-46D8-9C96-4B5CC492DBDB}" destId="{8673B035-C19F-4E1D-B2AE-7560431F989F}" srcOrd="0" destOrd="0" presId="urn:microsoft.com/office/officeart/2005/8/layout/cycle2"/>
    <dgm:cxn modelId="{1B68222E-8B30-4683-AA5A-9C6CDA38D2F1}" type="presOf" srcId="{1894D8B1-162D-49C3-ACAF-D16FB01950A0}" destId="{34C73D1E-CCBD-4F59-8833-9D564E4FA738}" srcOrd="1" destOrd="0" presId="urn:microsoft.com/office/officeart/2005/8/layout/cycle2"/>
    <dgm:cxn modelId="{6C1F392D-8C40-46F4-9260-342B6899F19A}" type="presOf" srcId="{E3D43299-FE32-404D-8C3D-BE87FADCD90D}" destId="{0EC2D6AE-4B73-4407-A963-861FD592C03C}" srcOrd="0" destOrd="0" presId="urn:microsoft.com/office/officeart/2005/8/layout/cycle2"/>
    <dgm:cxn modelId="{009E816F-3F33-4C3E-9748-3EAB0E44733A}" type="presOf" srcId="{0FFCCCD2-C33D-4747-92B1-1A85FEA2540A}" destId="{DCB2B140-281D-4341-AE94-04931C0B4E81}" srcOrd="0" destOrd="0" presId="urn:microsoft.com/office/officeart/2005/8/layout/cycle2"/>
    <dgm:cxn modelId="{2ED83563-2282-406C-BC79-77620D450652}" type="presOf" srcId="{C4A30252-6A44-4D66-9482-840471217E3A}" destId="{9C2F680F-D400-4B79-B963-4553DC0B22AF}" srcOrd="0" destOrd="0" presId="urn:microsoft.com/office/officeart/2005/8/layout/cycle2"/>
    <dgm:cxn modelId="{09EBC464-0FD2-4EFC-B55E-4F57863122D7}" type="presOf" srcId="{645D501B-3955-4CAD-A849-BF78E943FF78}" destId="{6EF767B5-336B-454D-B972-F23AD207605E}" srcOrd="0" destOrd="0" presId="urn:microsoft.com/office/officeart/2005/8/layout/cycle2"/>
    <dgm:cxn modelId="{B9D65AB1-4672-426E-8082-D001B69770DB}" type="presOf" srcId="{DACA2309-FB4A-417D-A46D-E8BF5842E097}" destId="{3EA6C371-8BAF-4807-B476-DAE4625075AD}" srcOrd="1" destOrd="0" presId="urn:microsoft.com/office/officeart/2005/8/layout/cycle2"/>
    <dgm:cxn modelId="{BC2CB9FF-C346-46FE-B776-55D573B0F28B}" type="presOf" srcId="{E70C381C-E4E2-4DA2-808F-2B4FDA7D2387}" destId="{64441408-E897-4EED-832F-F65D523F6820}" srcOrd="1" destOrd="0" presId="urn:microsoft.com/office/officeart/2005/8/layout/cycle2"/>
    <dgm:cxn modelId="{CEAD5C7F-E390-49E3-8E16-0B6BDF7F0544}" srcId="{0FFCCCD2-C33D-4747-92B1-1A85FEA2540A}" destId="{645D501B-3955-4CAD-A849-BF78E943FF78}" srcOrd="0" destOrd="0" parTransId="{5E405B05-51BD-4327-AEDF-122A520DF97A}" sibTransId="{FF0E2BFF-3815-46D8-9C96-4B5CC492DBDB}"/>
    <dgm:cxn modelId="{0B052623-1FE4-4922-9AD0-1EA95D31C7DD}" type="presOf" srcId="{DACA2309-FB4A-417D-A46D-E8BF5842E097}" destId="{F09E0FF4-D5E0-4556-A3CF-B38118C8906B}" srcOrd="0" destOrd="0" presId="urn:microsoft.com/office/officeart/2005/8/layout/cycle2"/>
    <dgm:cxn modelId="{FFFFA3A3-6B24-481B-8D90-B55ECDA9A712}" type="presOf" srcId="{FF0E2BFF-3815-46D8-9C96-4B5CC492DBDB}" destId="{42C6B758-BB35-4C69-90BD-DAF30A61EA38}" srcOrd="1" destOrd="0" presId="urn:microsoft.com/office/officeart/2005/8/layout/cycle2"/>
    <dgm:cxn modelId="{4524DD38-D483-4075-85FE-2851CC379F96}" type="presOf" srcId="{BB7916FD-0B97-4CE3-8D13-CB2487942E38}" destId="{0B72AE4E-16F6-4EF9-AE65-74CDCE9444BC}" srcOrd="0" destOrd="0" presId="urn:microsoft.com/office/officeart/2005/8/layout/cycle2"/>
    <dgm:cxn modelId="{586759C2-53EB-422B-9D32-FC771C6AA7F1}" type="presOf" srcId="{E70C381C-E4E2-4DA2-808F-2B4FDA7D2387}" destId="{D506F535-33D6-4C40-9248-0118BA9FE5DC}" srcOrd="0" destOrd="0" presId="urn:microsoft.com/office/officeart/2005/8/layout/cycle2"/>
    <dgm:cxn modelId="{764F9738-1B88-44B1-8A7E-272795B1C615}" type="presOf" srcId="{1894D8B1-162D-49C3-ACAF-D16FB01950A0}" destId="{7B45C7F8-1029-4EC3-826A-68D8F1CF879F}" srcOrd="0" destOrd="0" presId="urn:microsoft.com/office/officeart/2005/8/layout/cycle2"/>
    <dgm:cxn modelId="{22F4E027-FDB6-4A67-8539-9572DB5BCE64}" type="presOf" srcId="{338E19C2-1AA6-4971-A4D7-CE7505A83EC2}" destId="{E59EB98B-ED4F-4042-95AB-818E894576DF}" srcOrd="0" destOrd="0" presId="urn:microsoft.com/office/officeart/2005/8/layout/cycle2"/>
    <dgm:cxn modelId="{F16BFBC0-1B68-44DF-8B9D-827333B4BB06}" srcId="{0FFCCCD2-C33D-4747-92B1-1A85FEA2540A}" destId="{338E19C2-1AA6-4971-A4D7-CE7505A83EC2}" srcOrd="1" destOrd="0" parTransId="{9E8411BE-85F4-4739-9DF4-CB580B8E0851}" sibTransId="{C4A30252-6A44-4D66-9482-840471217E3A}"/>
    <dgm:cxn modelId="{5C65067E-5DE0-45EC-A4FA-7710994836FB}" type="presOf" srcId="{C4A30252-6A44-4D66-9482-840471217E3A}" destId="{208E2F82-8BD8-4529-8AB5-152783B6B149}" srcOrd="1" destOrd="0" presId="urn:microsoft.com/office/officeart/2005/8/layout/cycle2"/>
    <dgm:cxn modelId="{99F78878-375C-408F-9D35-EBD733E53AF7}" type="presOf" srcId="{FBC9E275-F20A-43FB-8979-48CE2DDEA297}" destId="{22D41EED-4E37-4868-86F4-5AABDEA38805}" srcOrd="0" destOrd="0" presId="urn:microsoft.com/office/officeart/2005/8/layout/cycle2"/>
    <dgm:cxn modelId="{D7412CD6-6145-4B95-8F4E-06821D6646B4}" type="presParOf" srcId="{DCB2B140-281D-4341-AE94-04931C0B4E81}" destId="{6EF767B5-336B-454D-B972-F23AD207605E}" srcOrd="0" destOrd="0" presId="urn:microsoft.com/office/officeart/2005/8/layout/cycle2"/>
    <dgm:cxn modelId="{24013C0D-57B0-47AB-8459-1FC0BCDF534B}" type="presParOf" srcId="{DCB2B140-281D-4341-AE94-04931C0B4E81}" destId="{8673B035-C19F-4E1D-B2AE-7560431F989F}" srcOrd="1" destOrd="0" presId="urn:microsoft.com/office/officeart/2005/8/layout/cycle2"/>
    <dgm:cxn modelId="{3AFB7A3B-23DD-458C-ADED-E87A7308F378}" type="presParOf" srcId="{8673B035-C19F-4E1D-B2AE-7560431F989F}" destId="{42C6B758-BB35-4C69-90BD-DAF30A61EA38}" srcOrd="0" destOrd="0" presId="urn:microsoft.com/office/officeart/2005/8/layout/cycle2"/>
    <dgm:cxn modelId="{35B487AD-58B9-4505-86A4-167980BE6BCF}" type="presParOf" srcId="{DCB2B140-281D-4341-AE94-04931C0B4E81}" destId="{E59EB98B-ED4F-4042-95AB-818E894576DF}" srcOrd="2" destOrd="0" presId="urn:microsoft.com/office/officeart/2005/8/layout/cycle2"/>
    <dgm:cxn modelId="{171A5355-107D-475C-9091-3BE43DEC2F06}" type="presParOf" srcId="{DCB2B140-281D-4341-AE94-04931C0B4E81}" destId="{9C2F680F-D400-4B79-B963-4553DC0B22AF}" srcOrd="3" destOrd="0" presId="urn:microsoft.com/office/officeart/2005/8/layout/cycle2"/>
    <dgm:cxn modelId="{C22043F7-F5FC-467C-824E-414A6FA280AC}" type="presParOf" srcId="{9C2F680F-D400-4B79-B963-4553DC0B22AF}" destId="{208E2F82-8BD8-4529-8AB5-152783B6B149}" srcOrd="0" destOrd="0" presId="urn:microsoft.com/office/officeart/2005/8/layout/cycle2"/>
    <dgm:cxn modelId="{5547A2C8-490F-4A40-9F6C-BD56113854ED}" type="presParOf" srcId="{DCB2B140-281D-4341-AE94-04931C0B4E81}" destId="{0EC2D6AE-4B73-4407-A963-861FD592C03C}" srcOrd="4" destOrd="0" presId="urn:microsoft.com/office/officeart/2005/8/layout/cycle2"/>
    <dgm:cxn modelId="{6A07AF16-B1EF-4C60-A697-7D5E453B0E3C}" type="presParOf" srcId="{DCB2B140-281D-4341-AE94-04931C0B4E81}" destId="{D506F535-33D6-4C40-9248-0118BA9FE5DC}" srcOrd="5" destOrd="0" presId="urn:microsoft.com/office/officeart/2005/8/layout/cycle2"/>
    <dgm:cxn modelId="{6C195120-8050-4A80-940A-C0CFFC26903A}" type="presParOf" srcId="{D506F535-33D6-4C40-9248-0118BA9FE5DC}" destId="{64441408-E897-4EED-832F-F65D523F6820}" srcOrd="0" destOrd="0" presId="urn:microsoft.com/office/officeart/2005/8/layout/cycle2"/>
    <dgm:cxn modelId="{E330B7EA-915D-4302-A872-A2D2E3DA890C}" type="presParOf" srcId="{DCB2B140-281D-4341-AE94-04931C0B4E81}" destId="{22D41EED-4E37-4868-86F4-5AABDEA38805}" srcOrd="6" destOrd="0" presId="urn:microsoft.com/office/officeart/2005/8/layout/cycle2"/>
    <dgm:cxn modelId="{2F4B896A-1788-4F28-B550-10A9A42F65DA}" type="presParOf" srcId="{DCB2B140-281D-4341-AE94-04931C0B4E81}" destId="{F09E0FF4-D5E0-4556-A3CF-B38118C8906B}" srcOrd="7" destOrd="0" presId="urn:microsoft.com/office/officeart/2005/8/layout/cycle2"/>
    <dgm:cxn modelId="{5F610326-8F63-4BBA-A6C5-4889F7BB73DC}" type="presParOf" srcId="{F09E0FF4-D5E0-4556-A3CF-B38118C8906B}" destId="{3EA6C371-8BAF-4807-B476-DAE4625075AD}" srcOrd="0" destOrd="0" presId="urn:microsoft.com/office/officeart/2005/8/layout/cycle2"/>
    <dgm:cxn modelId="{2CD73A34-E0D5-4E4D-8C0F-F8F124DDFC6C}" type="presParOf" srcId="{DCB2B140-281D-4341-AE94-04931C0B4E81}" destId="{0B72AE4E-16F6-4EF9-AE65-74CDCE9444BC}" srcOrd="8" destOrd="0" presId="urn:microsoft.com/office/officeart/2005/8/layout/cycle2"/>
    <dgm:cxn modelId="{71149A12-EFA7-4FB8-A127-646853F59FA1}" type="presParOf" srcId="{DCB2B140-281D-4341-AE94-04931C0B4E81}" destId="{7B45C7F8-1029-4EC3-826A-68D8F1CF879F}" srcOrd="9" destOrd="0" presId="urn:microsoft.com/office/officeart/2005/8/layout/cycle2"/>
    <dgm:cxn modelId="{59125A5C-2E73-4C22-B980-7CA788A5781B}" type="presParOf" srcId="{7B45C7F8-1029-4EC3-826A-68D8F1CF879F}" destId="{34C73D1E-CCBD-4F59-8833-9D564E4FA738}" srcOrd="0" destOrd="0" presId="urn:microsoft.com/office/officeart/2005/8/layout/cycle2"/>
  </dgm:cxnLst>
  <dgm:bg>
    <a:solidFill>
      <a:schemeClr val="accent1">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767B5-336B-454D-B972-F23AD207605E}">
      <dsp:nvSpPr>
        <dsp:cNvPr id="0" name=""/>
        <dsp:cNvSpPr/>
      </dsp:nvSpPr>
      <dsp:spPr>
        <a:xfrm>
          <a:off x="3324745" y="65178"/>
          <a:ext cx="1427708" cy="129791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kern="1200" dirty="0" smtClean="0"/>
            <a:t>Marketing </a:t>
          </a:r>
          <a:r>
            <a:rPr lang="en-US" sz="1200" kern="1200" dirty="0" err="1" smtClean="0"/>
            <a:t>și</a:t>
          </a:r>
          <a:r>
            <a:rPr lang="en-US" sz="1200" kern="1200" dirty="0" smtClean="0"/>
            <a:t> </a:t>
          </a:r>
          <a:r>
            <a:rPr lang="en-US" sz="1200" kern="1200" dirty="0" err="1" smtClean="0"/>
            <a:t>digitalizare</a:t>
          </a:r>
          <a:endParaRPr lang="en-US" sz="1200" kern="1200" dirty="0"/>
        </a:p>
      </dsp:txBody>
      <dsp:txXfrm>
        <a:off x="3533828" y="255253"/>
        <a:ext cx="1009542" cy="917765"/>
      </dsp:txXfrm>
    </dsp:sp>
    <dsp:sp modelId="{8673B035-C19F-4E1D-B2AE-7560431F989F}">
      <dsp:nvSpPr>
        <dsp:cNvPr id="0" name=""/>
        <dsp:cNvSpPr/>
      </dsp:nvSpPr>
      <dsp:spPr>
        <a:xfrm rot="2160000">
          <a:off x="4690349" y="1088980"/>
          <a:ext cx="391570" cy="48185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701566" y="1150826"/>
        <a:ext cx="274099" cy="289111"/>
      </dsp:txXfrm>
    </dsp:sp>
    <dsp:sp modelId="{E59EB98B-ED4F-4042-95AB-818E894576DF}">
      <dsp:nvSpPr>
        <dsp:cNvPr id="0" name=""/>
        <dsp:cNvSpPr/>
      </dsp:nvSpPr>
      <dsp:spPr>
        <a:xfrm>
          <a:off x="5057622" y="1259290"/>
          <a:ext cx="1427708" cy="1427708"/>
        </a:xfrm>
        <a:prstGeom prst="ellipse">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kern="1200" dirty="0" err="1" smtClean="0"/>
            <a:t>Colaborare</a:t>
          </a:r>
          <a:r>
            <a:rPr lang="en-US" sz="1200" kern="1200" dirty="0" smtClean="0"/>
            <a:t> </a:t>
          </a:r>
          <a:r>
            <a:rPr lang="en-US" sz="1200" kern="1200" dirty="0" err="1" smtClean="0"/>
            <a:t>şi</a:t>
          </a:r>
          <a:r>
            <a:rPr lang="en-US" sz="1200" kern="1200" dirty="0" smtClean="0"/>
            <a:t> comunicare</a:t>
          </a:r>
          <a:endParaRPr lang="en-US" sz="1200" kern="1200" dirty="0"/>
        </a:p>
      </dsp:txBody>
      <dsp:txXfrm>
        <a:off x="5266705" y="1468373"/>
        <a:ext cx="1009542" cy="1009542"/>
      </dsp:txXfrm>
    </dsp:sp>
    <dsp:sp modelId="{9C2F680F-D400-4B79-B963-4553DC0B22AF}">
      <dsp:nvSpPr>
        <dsp:cNvPr id="0" name=""/>
        <dsp:cNvSpPr/>
      </dsp:nvSpPr>
      <dsp:spPr>
        <a:xfrm rot="6480000">
          <a:off x="5254562" y="2740589"/>
          <a:ext cx="378549" cy="481851"/>
        </a:xfrm>
        <a:prstGeom prst="rightArrow">
          <a:avLst>
            <a:gd name="adj1" fmla="val 60000"/>
            <a:gd name="adj2" fmla="val 50000"/>
          </a:avLst>
        </a:prstGeom>
        <a:solidFill>
          <a:schemeClr val="accent4">
            <a:hueOff val="-1116192"/>
            <a:satOff val="6725"/>
            <a:lumOff val="53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5328891" y="2782956"/>
        <a:ext cx="264984" cy="289111"/>
      </dsp:txXfrm>
    </dsp:sp>
    <dsp:sp modelId="{0EC2D6AE-4B73-4407-A963-861FD592C03C}">
      <dsp:nvSpPr>
        <dsp:cNvPr id="0" name=""/>
        <dsp:cNvSpPr/>
      </dsp:nvSpPr>
      <dsp:spPr>
        <a:xfrm>
          <a:off x="4395722" y="3296409"/>
          <a:ext cx="1427708" cy="1427708"/>
        </a:xfrm>
        <a:prstGeom prst="ellips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kern="1200" dirty="0" err="1" smtClean="0"/>
            <a:t>Sprijin</a:t>
          </a:r>
          <a:r>
            <a:rPr lang="en-US" sz="1200" kern="1200" dirty="0" smtClean="0"/>
            <a:t> </a:t>
          </a:r>
          <a:r>
            <a:rPr lang="en-US" sz="1200" kern="1200" dirty="0" err="1" smtClean="0"/>
            <a:t>și</a:t>
          </a:r>
          <a:r>
            <a:rPr lang="en-US" sz="1200" kern="1200" dirty="0" smtClean="0"/>
            <a:t> </a:t>
          </a:r>
          <a:r>
            <a:rPr lang="en-US" sz="1200" kern="1200" dirty="0" err="1" smtClean="0"/>
            <a:t>oportunități</a:t>
          </a:r>
          <a:r>
            <a:rPr lang="en-US" sz="1200" kern="1200" dirty="0" smtClean="0"/>
            <a:t> </a:t>
          </a:r>
          <a:r>
            <a:rPr lang="en-US" sz="1200" kern="1200" dirty="0" err="1" smtClean="0"/>
            <a:t>pentru</a:t>
          </a:r>
          <a:r>
            <a:rPr lang="en-US" sz="1200" kern="1200" dirty="0" smtClean="0"/>
            <a:t> </a:t>
          </a:r>
          <a:r>
            <a:rPr lang="en-US" sz="1200" kern="1200" dirty="0" err="1" smtClean="0"/>
            <a:t>sportivi</a:t>
          </a:r>
          <a:endParaRPr lang="en-US" sz="1200" kern="1200" dirty="0"/>
        </a:p>
      </dsp:txBody>
      <dsp:txXfrm>
        <a:off x="4604805" y="3505492"/>
        <a:ext cx="1009542" cy="1009542"/>
      </dsp:txXfrm>
    </dsp:sp>
    <dsp:sp modelId="{D506F535-33D6-4C40-9248-0118BA9FE5DC}">
      <dsp:nvSpPr>
        <dsp:cNvPr id="0" name=""/>
        <dsp:cNvSpPr/>
      </dsp:nvSpPr>
      <dsp:spPr>
        <a:xfrm rot="10800000">
          <a:off x="3860038" y="3769337"/>
          <a:ext cx="378549" cy="481851"/>
        </a:xfrm>
        <a:prstGeom prst="rightArrow">
          <a:avLst>
            <a:gd name="adj1" fmla="val 60000"/>
            <a:gd name="adj2" fmla="val 50000"/>
          </a:avLst>
        </a:prstGeom>
        <a:solidFill>
          <a:schemeClr val="accent4">
            <a:hueOff val="-2232385"/>
            <a:satOff val="13449"/>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973603" y="3865707"/>
        <a:ext cx="264984" cy="289111"/>
      </dsp:txXfrm>
    </dsp:sp>
    <dsp:sp modelId="{22D41EED-4E37-4868-86F4-5AABDEA38805}">
      <dsp:nvSpPr>
        <dsp:cNvPr id="0" name=""/>
        <dsp:cNvSpPr/>
      </dsp:nvSpPr>
      <dsp:spPr>
        <a:xfrm>
          <a:off x="2253769" y="3296409"/>
          <a:ext cx="1427708" cy="1427708"/>
        </a:xfrm>
        <a:prstGeom prst="ellipse">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kern="1200" dirty="0" smtClean="0"/>
            <a:t>Management </a:t>
          </a:r>
          <a:r>
            <a:rPr lang="en-US" sz="1200" kern="1200" dirty="0" err="1" smtClean="0"/>
            <a:t>financiar</a:t>
          </a:r>
          <a:r>
            <a:rPr lang="en-US" sz="1200" kern="1200" dirty="0" smtClean="0"/>
            <a:t> </a:t>
          </a:r>
          <a:r>
            <a:rPr lang="en-US" sz="1200" kern="1200" dirty="0" err="1" smtClean="0"/>
            <a:t>performant</a:t>
          </a:r>
          <a:r>
            <a:rPr lang="en-US" sz="1200" kern="1200" dirty="0" smtClean="0"/>
            <a:t> </a:t>
          </a:r>
          <a:r>
            <a:rPr lang="en-US" sz="1200" kern="1200" dirty="0" err="1" smtClean="0"/>
            <a:t>și</a:t>
          </a:r>
          <a:r>
            <a:rPr lang="en-US" sz="1200" kern="1200" dirty="0" smtClean="0"/>
            <a:t> transparent</a:t>
          </a:r>
          <a:endParaRPr lang="en-US" sz="1200" kern="1200" dirty="0"/>
        </a:p>
      </dsp:txBody>
      <dsp:txXfrm>
        <a:off x="2462852" y="3505492"/>
        <a:ext cx="1009542" cy="1009542"/>
      </dsp:txXfrm>
    </dsp:sp>
    <dsp:sp modelId="{F09E0FF4-D5E0-4556-A3CF-B38118C8906B}">
      <dsp:nvSpPr>
        <dsp:cNvPr id="0" name=""/>
        <dsp:cNvSpPr/>
      </dsp:nvSpPr>
      <dsp:spPr>
        <a:xfrm rot="15120000">
          <a:off x="2450709" y="2760967"/>
          <a:ext cx="378549" cy="481851"/>
        </a:xfrm>
        <a:prstGeom prst="rightArrow">
          <a:avLst>
            <a:gd name="adj1" fmla="val 60000"/>
            <a:gd name="adj2" fmla="val 50000"/>
          </a:avLst>
        </a:prstGeom>
        <a:solidFill>
          <a:schemeClr val="accent4">
            <a:hueOff val="-3348577"/>
            <a:satOff val="20174"/>
            <a:lumOff val="161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2525038" y="2911340"/>
        <a:ext cx="264984" cy="289111"/>
      </dsp:txXfrm>
    </dsp:sp>
    <dsp:sp modelId="{0B72AE4E-16F6-4EF9-AE65-74CDCE9444BC}">
      <dsp:nvSpPr>
        <dsp:cNvPr id="0" name=""/>
        <dsp:cNvSpPr/>
      </dsp:nvSpPr>
      <dsp:spPr>
        <a:xfrm>
          <a:off x="1591869" y="1259290"/>
          <a:ext cx="1427708" cy="1427708"/>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kern="1200" dirty="0" err="1" smtClean="0"/>
            <a:t>Diversificarea</a:t>
          </a:r>
          <a:r>
            <a:rPr lang="en-US" sz="1200" kern="1200" dirty="0" smtClean="0"/>
            <a:t> </a:t>
          </a:r>
          <a:r>
            <a:rPr lang="en-US" sz="1200" kern="1200" dirty="0" err="1" smtClean="0"/>
            <a:t>surselor</a:t>
          </a:r>
          <a:r>
            <a:rPr lang="en-US" sz="1200" kern="1200" dirty="0" smtClean="0"/>
            <a:t> </a:t>
          </a:r>
          <a:endParaRPr lang="en-US" sz="1200" kern="1200" dirty="0"/>
        </a:p>
      </dsp:txBody>
      <dsp:txXfrm>
        <a:off x="1800952" y="1468373"/>
        <a:ext cx="1009542" cy="1009542"/>
      </dsp:txXfrm>
    </dsp:sp>
    <dsp:sp modelId="{7B45C7F8-1029-4EC3-826A-68D8F1CF879F}">
      <dsp:nvSpPr>
        <dsp:cNvPr id="0" name=""/>
        <dsp:cNvSpPr/>
      </dsp:nvSpPr>
      <dsp:spPr>
        <a:xfrm rot="19440000">
          <a:off x="2977348" y="1102008"/>
          <a:ext cx="391570" cy="481851"/>
        </a:xfrm>
        <a:prstGeom prst="righ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988565" y="1232902"/>
        <a:ext cx="274099" cy="28911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B02641-6F02-4588-8863-CB8B1BB9AC81}" type="datetimeFigureOut">
              <a:rPr lang="en-US" smtClean="0"/>
              <a:t>1/31/2019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945C9A-8CBB-4CCF-A63B-8C1B7081E513}" type="slidenum">
              <a:rPr lang="en-US" smtClean="0"/>
              <a:t>‹#›</a:t>
            </a:fld>
            <a:endParaRPr lang="en-US"/>
          </a:p>
        </p:txBody>
      </p:sp>
    </p:spTree>
    <p:extLst>
      <p:ext uri="{BB962C8B-B14F-4D97-AF65-F5344CB8AC3E}">
        <p14:creationId xmlns:p14="http://schemas.microsoft.com/office/powerpoint/2010/main" val="3961272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CB92B5-4168-45EE-A0B5-122564D1A7D1}"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584388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CB92B5-4168-45EE-A0B5-122564D1A7D1}"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08299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CB92B5-4168-45EE-A0B5-122564D1A7D1}"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72776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CB92B5-4168-45EE-A0B5-122564D1A7D1}"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580742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CB92B5-4168-45EE-A0B5-122564D1A7D1}"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388177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CB92B5-4168-45EE-A0B5-122564D1A7D1}"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58026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CB92B5-4168-45EE-A0B5-122564D1A7D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737089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CB92B5-4168-45EE-A0B5-122564D1A7D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602163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CB92B5-4168-45EE-A0B5-122564D1A7D1}"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873790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45C9A-8CBB-4CCF-A63B-8C1B7081E513}" type="slidenum">
              <a:rPr lang="en-US" smtClean="0"/>
              <a:t>7</a:t>
            </a:fld>
            <a:endParaRPr lang="en-US"/>
          </a:p>
        </p:txBody>
      </p:sp>
    </p:spTree>
    <p:extLst>
      <p:ext uri="{BB962C8B-B14F-4D97-AF65-F5344CB8AC3E}">
        <p14:creationId xmlns:p14="http://schemas.microsoft.com/office/powerpoint/2010/main" val="3898417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CB92B5-4168-45EE-A0B5-122564D1A7D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415118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CB92B5-4168-45EE-A0B5-122564D1A7D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513288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CB92B5-4168-45EE-A0B5-122564D1A7D1}"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891047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CB92B5-4168-45EE-A0B5-122564D1A7D1}"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634400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95800" y="2514600"/>
            <a:ext cx="3962400" cy="1470025"/>
          </a:xfrm>
        </p:spPr>
        <p:txBody>
          <a:bodyPr>
            <a:normAutofit/>
          </a:bodyPr>
          <a:lstStyle>
            <a:lvl1pPr algn="l">
              <a:defRPr sz="4000">
                <a:solidFill>
                  <a:srgbClr val="00B0F0"/>
                </a:solidFill>
                <a:latin typeface="HelveticaNeueLT Pro 95 Blk"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495800" y="4191000"/>
            <a:ext cx="3962400" cy="1752600"/>
          </a:xfrm>
        </p:spPr>
        <p:txBody>
          <a:bodyPr/>
          <a:lstStyle>
            <a:lvl1pPr marL="0" indent="0" algn="l">
              <a:buNone/>
              <a:defRPr>
                <a:solidFill>
                  <a:schemeClr val="bg1"/>
                </a:solidFill>
                <a:latin typeface="HelveticaNeueLT Pro 55 Roman"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37BF56C-3D6C-4ADD-9F53-C4C3D4872BDD}" type="datetimeFigureOut">
              <a:rPr lang="en-US" smtClean="0"/>
              <a:t>1/31/2019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62F060-C6FA-45C7-AAF0-D50A35732905}" type="slidenum">
              <a:rPr lang="en-US" smtClean="0"/>
              <a:t>‹#›</a:t>
            </a:fld>
            <a:endParaRPr lang="en-US"/>
          </a:p>
        </p:txBody>
      </p:sp>
    </p:spTree>
    <p:extLst>
      <p:ext uri="{BB962C8B-B14F-4D97-AF65-F5344CB8AC3E}">
        <p14:creationId xmlns:p14="http://schemas.microsoft.com/office/powerpoint/2010/main" val="12935271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CEB478-9C4C-41C1-8B59-AE00A88F66B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00D078-F54C-46CC-BAE5-0FC9521C8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108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CEB478-9C4C-41C1-8B59-AE00A88F66B3}"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00D078-F54C-46CC-BAE5-0FC9521C8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604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CEB478-9C4C-41C1-8B59-AE00A88F66B3}" type="datetimeFigureOut">
              <a:rPr lang="en-US" smtClean="0">
                <a:solidFill>
                  <a:prstClr val="black">
                    <a:tint val="75000"/>
                  </a:prstClr>
                </a:solidFill>
              </a:rPr>
              <a:pPr/>
              <a:t>1/31/2019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00D078-F54C-46CC-BAE5-0FC9521C8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925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CEB478-9C4C-41C1-8B59-AE00A88F66B3}" type="datetimeFigureOut">
              <a:rPr lang="en-US" smtClean="0">
                <a:solidFill>
                  <a:prstClr val="black">
                    <a:tint val="75000"/>
                  </a:prstClr>
                </a:solidFill>
              </a:rPr>
              <a:pPr/>
              <a:t>1/31/2019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00D078-F54C-46CC-BAE5-0FC9521C8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282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CEB478-9C4C-41C1-8B59-AE00A88F66B3}" type="datetimeFigureOut">
              <a:rPr lang="en-US" smtClean="0">
                <a:solidFill>
                  <a:prstClr val="black">
                    <a:tint val="75000"/>
                  </a:prstClr>
                </a:solidFill>
              </a:rPr>
              <a:pPr/>
              <a:t>1/31/2019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00D078-F54C-46CC-BAE5-0FC9521C8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52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CEB478-9C4C-41C1-8B59-AE00A88F66B3}"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00D078-F54C-46CC-BAE5-0FC9521C8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216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CEB478-9C4C-41C1-8B59-AE00A88F66B3}"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00D078-F54C-46CC-BAE5-0FC9521C8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232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CEB478-9C4C-41C1-8B59-AE00A88F66B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00D078-F54C-46CC-BAE5-0FC9521C8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599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CEB478-9C4C-41C1-8B59-AE00A88F66B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00D078-F54C-46CC-BAE5-0FC9521C8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660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4D1B3B-D27F-954E-94BA-A886B0D8AC6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ro-RO"/>
          </a:p>
        </p:txBody>
      </p:sp>
      <p:sp>
        <p:nvSpPr>
          <p:cNvPr id="3" name="Subtitle 2">
            <a:extLst>
              <a:ext uri="{FF2B5EF4-FFF2-40B4-BE49-F238E27FC236}">
                <a16:creationId xmlns="" xmlns:a16="http://schemas.microsoft.com/office/drawing/2014/main" id="{3F9DDB24-654A-6041-9C8C-24833B28F46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ro-RO"/>
          </a:p>
        </p:txBody>
      </p:sp>
      <p:sp>
        <p:nvSpPr>
          <p:cNvPr id="4" name="Date Placeholder 3">
            <a:extLst>
              <a:ext uri="{FF2B5EF4-FFF2-40B4-BE49-F238E27FC236}">
                <a16:creationId xmlns="" xmlns:a16="http://schemas.microsoft.com/office/drawing/2014/main" id="{655EF183-AB17-4741-9183-D34BA204D015}"/>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5" name="Footer Placeholder 4">
            <a:extLst>
              <a:ext uri="{FF2B5EF4-FFF2-40B4-BE49-F238E27FC236}">
                <a16:creationId xmlns="" xmlns:a16="http://schemas.microsoft.com/office/drawing/2014/main" id="{4C7F2970-E0F8-0446-8B41-5FD03CCBBA29}"/>
              </a:ext>
            </a:extLst>
          </p:cNvPr>
          <p:cNvSpPr>
            <a:spLocks noGrp="1"/>
          </p:cNvSpPr>
          <p:nvPr>
            <p:ph type="ftr" sz="quarter" idx="11"/>
          </p:nvPr>
        </p:nvSpPr>
        <p:spPr/>
        <p:txBody>
          <a:bodyPr/>
          <a:lstStyle/>
          <a:p>
            <a:endParaRPr lang="ro-RO">
              <a:solidFill>
                <a:prstClr val="black">
                  <a:tint val="75000"/>
                </a:prstClr>
              </a:solidFill>
            </a:endParaRPr>
          </a:p>
        </p:txBody>
      </p:sp>
      <p:sp>
        <p:nvSpPr>
          <p:cNvPr id="6" name="Slide Number Placeholder 5">
            <a:extLst>
              <a:ext uri="{FF2B5EF4-FFF2-40B4-BE49-F238E27FC236}">
                <a16:creationId xmlns="" xmlns:a16="http://schemas.microsoft.com/office/drawing/2014/main" id="{BF564FD3-3940-1D41-AFC8-33F26F1C1795}"/>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2102500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38200"/>
            <a:ext cx="8229600" cy="1143000"/>
          </a:xfrm>
        </p:spPr>
        <p:txBody>
          <a:bodyPr>
            <a:noAutofit/>
          </a:bodyPr>
          <a:lstStyle>
            <a:lvl1pPr>
              <a:defRPr sz="4000">
                <a:solidFill>
                  <a:srgbClr val="3055A5"/>
                </a:solidFill>
                <a:latin typeface="HelveticaNeueLT Pro 95 Blk"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286000"/>
            <a:ext cx="8229600" cy="3840163"/>
          </a:xfrm>
        </p:spPr>
        <p:txBody>
          <a:bodyPr/>
          <a:lstStyle>
            <a:lvl1pPr>
              <a:defRPr sz="2400">
                <a:latin typeface="HelveticaNeueLT Pro 95 Blk" pitchFamily="34" charset="0"/>
              </a:defRPr>
            </a:lvl1pPr>
            <a:lvl2pPr>
              <a:defRPr sz="2200">
                <a:latin typeface="HelveticaNeueLT Pro 55 Roman" pitchFamily="34" charset="0"/>
              </a:defRPr>
            </a:lvl2pPr>
            <a:lvl3pPr>
              <a:defRPr sz="1800">
                <a:latin typeface="HelveticaNeueLT Pro 55 Roman" pitchFamily="34" charset="0"/>
              </a:defRPr>
            </a:lvl3pPr>
            <a:lvl4pPr>
              <a:defRPr>
                <a:latin typeface="HelveticaNeueLT Pro 55 Roman" pitchFamily="34" charset="0"/>
              </a:defRPr>
            </a:lvl4pPr>
            <a:lvl5pPr>
              <a:defRPr>
                <a:latin typeface="HelveticaNeueLT Pro 55 Roman"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37BF56C-3D6C-4ADD-9F53-C4C3D4872BDD}"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62F060-C6FA-45C7-AAF0-D50A35732905}" type="slidenum">
              <a:rPr lang="en-US" smtClean="0"/>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58360" y="228600"/>
            <a:ext cx="678944" cy="905259"/>
          </a:xfrm>
          <a:prstGeom prst="rect">
            <a:avLst/>
          </a:prstGeom>
        </p:spPr>
      </p:pic>
      <p:sp>
        <p:nvSpPr>
          <p:cNvPr id="8" name="Rectangle 7"/>
          <p:cNvSpPr/>
          <p:nvPr userDrawn="1"/>
        </p:nvSpPr>
        <p:spPr>
          <a:xfrm>
            <a:off x="0" y="386395"/>
            <a:ext cx="7848600"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p:cNvSpPr/>
          <p:nvPr userDrawn="1"/>
        </p:nvSpPr>
        <p:spPr>
          <a:xfrm>
            <a:off x="8920120" y="381000"/>
            <a:ext cx="223880" cy="51114"/>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0" y="6248400"/>
            <a:ext cx="7848600"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p:cNvSpPr/>
          <p:nvPr userDrawn="1"/>
        </p:nvSpPr>
        <p:spPr>
          <a:xfrm>
            <a:off x="8953500" y="6243005"/>
            <a:ext cx="190500"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75545" y="6209824"/>
            <a:ext cx="1044575" cy="117475"/>
          </a:xfrm>
          <a:prstGeom prst="rect">
            <a:avLst/>
          </a:prstGeom>
        </p:spPr>
      </p:pic>
    </p:spTree>
    <p:extLst>
      <p:ext uri="{BB962C8B-B14F-4D97-AF65-F5344CB8AC3E}">
        <p14:creationId xmlns:p14="http://schemas.microsoft.com/office/powerpoint/2010/main" val="356912399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F737EE-A47D-8F41-87C5-32B23DD80DDD}"/>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 xmlns:a16="http://schemas.microsoft.com/office/drawing/2014/main" id="{B0E690CD-1F97-764B-8A38-004D4AADE17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 xmlns:a16="http://schemas.microsoft.com/office/drawing/2014/main" id="{AC07F8EE-696D-B045-BE0C-752D38EFC32C}"/>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5" name="Footer Placeholder 4">
            <a:extLst>
              <a:ext uri="{FF2B5EF4-FFF2-40B4-BE49-F238E27FC236}">
                <a16:creationId xmlns="" xmlns:a16="http://schemas.microsoft.com/office/drawing/2014/main" id="{64D78847-BE72-2646-93A5-FE4D7269F893}"/>
              </a:ext>
            </a:extLst>
          </p:cNvPr>
          <p:cNvSpPr>
            <a:spLocks noGrp="1"/>
          </p:cNvSpPr>
          <p:nvPr>
            <p:ph type="ftr" sz="quarter" idx="11"/>
          </p:nvPr>
        </p:nvSpPr>
        <p:spPr/>
        <p:txBody>
          <a:bodyPr/>
          <a:lstStyle/>
          <a:p>
            <a:endParaRPr lang="ro-RO">
              <a:solidFill>
                <a:prstClr val="black">
                  <a:tint val="75000"/>
                </a:prstClr>
              </a:solidFill>
            </a:endParaRPr>
          </a:p>
        </p:txBody>
      </p:sp>
      <p:sp>
        <p:nvSpPr>
          <p:cNvPr id="6" name="Slide Number Placeholder 5">
            <a:extLst>
              <a:ext uri="{FF2B5EF4-FFF2-40B4-BE49-F238E27FC236}">
                <a16:creationId xmlns="" xmlns:a16="http://schemas.microsoft.com/office/drawing/2014/main" id="{29E7C010-BD92-DC46-845D-9F537AB556C8}"/>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3569682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FCB36D-53A0-944F-AA97-8A9E4B7F202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ro-RO"/>
          </a:p>
        </p:txBody>
      </p:sp>
      <p:sp>
        <p:nvSpPr>
          <p:cNvPr id="3" name="Text Placeholder 2">
            <a:extLst>
              <a:ext uri="{FF2B5EF4-FFF2-40B4-BE49-F238E27FC236}">
                <a16:creationId xmlns="" xmlns:a16="http://schemas.microsoft.com/office/drawing/2014/main" id="{7EF07DC6-5722-F346-B929-0EDC1F5D844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2749D0FA-91D0-4740-B9FF-B25F0E8CC19E}"/>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5" name="Footer Placeholder 4">
            <a:extLst>
              <a:ext uri="{FF2B5EF4-FFF2-40B4-BE49-F238E27FC236}">
                <a16:creationId xmlns="" xmlns:a16="http://schemas.microsoft.com/office/drawing/2014/main" id="{2CBAD86D-66D3-7441-BA69-ACAA825A1542}"/>
              </a:ext>
            </a:extLst>
          </p:cNvPr>
          <p:cNvSpPr>
            <a:spLocks noGrp="1"/>
          </p:cNvSpPr>
          <p:nvPr>
            <p:ph type="ftr" sz="quarter" idx="11"/>
          </p:nvPr>
        </p:nvSpPr>
        <p:spPr/>
        <p:txBody>
          <a:bodyPr/>
          <a:lstStyle/>
          <a:p>
            <a:endParaRPr lang="ro-RO">
              <a:solidFill>
                <a:prstClr val="black">
                  <a:tint val="75000"/>
                </a:prstClr>
              </a:solidFill>
            </a:endParaRPr>
          </a:p>
        </p:txBody>
      </p:sp>
      <p:sp>
        <p:nvSpPr>
          <p:cNvPr id="6" name="Slide Number Placeholder 5">
            <a:extLst>
              <a:ext uri="{FF2B5EF4-FFF2-40B4-BE49-F238E27FC236}">
                <a16:creationId xmlns="" xmlns:a16="http://schemas.microsoft.com/office/drawing/2014/main" id="{CA63C8DB-7F3D-104A-9145-1CB7B802CB70}"/>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2793254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DCFD1A-7C44-9648-AF8D-F3C4BD81F3F8}"/>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 xmlns:a16="http://schemas.microsoft.com/office/drawing/2014/main" id="{F89576CE-5A38-E540-96AD-E5D29AC9F81A}"/>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a:extLst>
              <a:ext uri="{FF2B5EF4-FFF2-40B4-BE49-F238E27FC236}">
                <a16:creationId xmlns="" xmlns:a16="http://schemas.microsoft.com/office/drawing/2014/main" id="{59BA3B7F-3DEC-BC40-9F2B-A7594897B2A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Date Placeholder 4">
            <a:extLst>
              <a:ext uri="{FF2B5EF4-FFF2-40B4-BE49-F238E27FC236}">
                <a16:creationId xmlns="" xmlns:a16="http://schemas.microsoft.com/office/drawing/2014/main" id="{F47D2771-3ABA-6644-ACD8-090504248902}"/>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6" name="Footer Placeholder 5">
            <a:extLst>
              <a:ext uri="{FF2B5EF4-FFF2-40B4-BE49-F238E27FC236}">
                <a16:creationId xmlns="" xmlns:a16="http://schemas.microsoft.com/office/drawing/2014/main" id="{0704DC46-204A-C644-9D97-C2EAE2C9A241}"/>
              </a:ext>
            </a:extLst>
          </p:cNvPr>
          <p:cNvSpPr>
            <a:spLocks noGrp="1"/>
          </p:cNvSpPr>
          <p:nvPr>
            <p:ph type="ftr" sz="quarter" idx="11"/>
          </p:nvPr>
        </p:nvSpPr>
        <p:spPr/>
        <p:txBody>
          <a:bodyPr/>
          <a:lstStyle/>
          <a:p>
            <a:endParaRPr lang="ro-RO">
              <a:solidFill>
                <a:prstClr val="black">
                  <a:tint val="75000"/>
                </a:prstClr>
              </a:solidFill>
            </a:endParaRPr>
          </a:p>
        </p:txBody>
      </p:sp>
      <p:sp>
        <p:nvSpPr>
          <p:cNvPr id="7" name="Slide Number Placeholder 6">
            <a:extLst>
              <a:ext uri="{FF2B5EF4-FFF2-40B4-BE49-F238E27FC236}">
                <a16:creationId xmlns="" xmlns:a16="http://schemas.microsoft.com/office/drawing/2014/main" id="{2D48E79D-6CB2-4E41-BF8A-5BEDEECC56B6}"/>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2279230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B87A94-B21E-844C-B1F7-9FD11A01A608}"/>
              </a:ext>
            </a:extLst>
          </p:cNvPr>
          <p:cNvSpPr>
            <a:spLocks noGrp="1"/>
          </p:cNvSpPr>
          <p:nvPr>
            <p:ph type="title"/>
          </p:nvPr>
        </p:nvSpPr>
        <p:spPr>
          <a:xfrm>
            <a:off x="629841" y="365126"/>
            <a:ext cx="7886700" cy="1325563"/>
          </a:xfrm>
        </p:spPr>
        <p:txBody>
          <a:bodyPr/>
          <a:lstStyle/>
          <a:p>
            <a:r>
              <a:rPr lang="en-US"/>
              <a:t>Click to edit Master title style</a:t>
            </a:r>
            <a:endParaRPr lang="ro-RO"/>
          </a:p>
        </p:txBody>
      </p:sp>
      <p:sp>
        <p:nvSpPr>
          <p:cNvPr id="3" name="Text Placeholder 2">
            <a:extLst>
              <a:ext uri="{FF2B5EF4-FFF2-40B4-BE49-F238E27FC236}">
                <a16:creationId xmlns="" xmlns:a16="http://schemas.microsoft.com/office/drawing/2014/main" id="{5C48930E-9C6F-1D47-9383-04BEBD8C63B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4DE87AC5-EC16-9443-BBFC-5D0681A410F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a:extLst>
              <a:ext uri="{FF2B5EF4-FFF2-40B4-BE49-F238E27FC236}">
                <a16:creationId xmlns="" xmlns:a16="http://schemas.microsoft.com/office/drawing/2014/main" id="{C82ADA23-607D-6949-8F69-B13158E9483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C57C33DB-B37F-B047-AC78-CE543758335B}"/>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Date Placeholder 6">
            <a:extLst>
              <a:ext uri="{FF2B5EF4-FFF2-40B4-BE49-F238E27FC236}">
                <a16:creationId xmlns="" xmlns:a16="http://schemas.microsoft.com/office/drawing/2014/main" id="{1BCF24F2-9B03-8D41-A3B7-94787B3D5826}"/>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8" name="Footer Placeholder 7">
            <a:extLst>
              <a:ext uri="{FF2B5EF4-FFF2-40B4-BE49-F238E27FC236}">
                <a16:creationId xmlns="" xmlns:a16="http://schemas.microsoft.com/office/drawing/2014/main" id="{FEDB973E-B679-A744-932A-8B721735F1DD}"/>
              </a:ext>
            </a:extLst>
          </p:cNvPr>
          <p:cNvSpPr>
            <a:spLocks noGrp="1"/>
          </p:cNvSpPr>
          <p:nvPr>
            <p:ph type="ftr" sz="quarter" idx="11"/>
          </p:nvPr>
        </p:nvSpPr>
        <p:spPr/>
        <p:txBody>
          <a:bodyPr/>
          <a:lstStyle/>
          <a:p>
            <a:endParaRPr lang="ro-RO">
              <a:solidFill>
                <a:prstClr val="black">
                  <a:tint val="75000"/>
                </a:prstClr>
              </a:solidFill>
            </a:endParaRPr>
          </a:p>
        </p:txBody>
      </p:sp>
      <p:sp>
        <p:nvSpPr>
          <p:cNvPr id="9" name="Slide Number Placeholder 8">
            <a:extLst>
              <a:ext uri="{FF2B5EF4-FFF2-40B4-BE49-F238E27FC236}">
                <a16:creationId xmlns="" xmlns:a16="http://schemas.microsoft.com/office/drawing/2014/main" id="{67E5F88C-6016-CB41-87A3-8C78E6B77DA3}"/>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587301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98D4E8-FEB0-434B-A6C4-1C99362BF7FE}"/>
              </a:ext>
            </a:extLst>
          </p:cNvPr>
          <p:cNvSpPr>
            <a:spLocks noGrp="1"/>
          </p:cNvSpPr>
          <p:nvPr>
            <p:ph type="title"/>
          </p:nvPr>
        </p:nvSpPr>
        <p:spPr/>
        <p:txBody>
          <a:bodyPr/>
          <a:lstStyle/>
          <a:p>
            <a:r>
              <a:rPr lang="en-US"/>
              <a:t>Click to edit Master title style</a:t>
            </a:r>
            <a:endParaRPr lang="ro-RO"/>
          </a:p>
        </p:txBody>
      </p:sp>
      <p:sp>
        <p:nvSpPr>
          <p:cNvPr id="3" name="Date Placeholder 2">
            <a:extLst>
              <a:ext uri="{FF2B5EF4-FFF2-40B4-BE49-F238E27FC236}">
                <a16:creationId xmlns="" xmlns:a16="http://schemas.microsoft.com/office/drawing/2014/main" id="{F14AB6A7-1AA3-2F4D-B508-E95E3AB48D3E}"/>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4" name="Footer Placeholder 3">
            <a:extLst>
              <a:ext uri="{FF2B5EF4-FFF2-40B4-BE49-F238E27FC236}">
                <a16:creationId xmlns="" xmlns:a16="http://schemas.microsoft.com/office/drawing/2014/main" id="{1B907F90-4036-CE4C-8E7F-C7CA5E5A2ECA}"/>
              </a:ext>
            </a:extLst>
          </p:cNvPr>
          <p:cNvSpPr>
            <a:spLocks noGrp="1"/>
          </p:cNvSpPr>
          <p:nvPr>
            <p:ph type="ftr" sz="quarter" idx="11"/>
          </p:nvPr>
        </p:nvSpPr>
        <p:spPr/>
        <p:txBody>
          <a:bodyPr/>
          <a:lstStyle/>
          <a:p>
            <a:endParaRPr lang="ro-RO">
              <a:solidFill>
                <a:prstClr val="black">
                  <a:tint val="75000"/>
                </a:prstClr>
              </a:solidFill>
            </a:endParaRPr>
          </a:p>
        </p:txBody>
      </p:sp>
      <p:sp>
        <p:nvSpPr>
          <p:cNvPr id="5" name="Slide Number Placeholder 4">
            <a:extLst>
              <a:ext uri="{FF2B5EF4-FFF2-40B4-BE49-F238E27FC236}">
                <a16:creationId xmlns="" xmlns:a16="http://schemas.microsoft.com/office/drawing/2014/main" id="{C885298D-5406-9343-96E2-8EA26D59D193}"/>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1168656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5EE559D-3003-074E-8D33-AC62CF33EAAC}"/>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3" name="Footer Placeholder 2">
            <a:extLst>
              <a:ext uri="{FF2B5EF4-FFF2-40B4-BE49-F238E27FC236}">
                <a16:creationId xmlns="" xmlns:a16="http://schemas.microsoft.com/office/drawing/2014/main" id="{15C8BBBC-C05A-E94F-B706-474AF0F4F3CA}"/>
              </a:ext>
            </a:extLst>
          </p:cNvPr>
          <p:cNvSpPr>
            <a:spLocks noGrp="1"/>
          </p:cNvSpPr>
          <p:nvPr>
            <p:ph type="ftr" sz="quarter" idx="11"/>
          </p:nvPr>
        </p:nvSpPr>
        <p:spPr/>
        <p:txBody>
          <a:bodyPr/>
          <a:lstStyle/>
          <a:p>
            <a:endParaRPr lang="ro-RO">
              <a:solidFill>
                <a:prstClr val="black">
                  <a:tint val="75000"/>
                </a:prstClr>
              </a:solidFill>
            </a:endParaRPr>
          </a:p>
        </p:txBody>
      </p:sp>
      <p:sp>
        <p:nvSpPr>
          <p:cNvPr id="4" name="Slide Number Placeholder 3">
            <a:extLst>
              <a:ext uri="{FF2B5EF4-FFF2-40B4-BE49-F238E27FC236}">
                <a16:creationId xmlns="" xmlns:a16="http://schemas.microsoft.com/office/drawing/2014/main" id="{93CE02FC-2129-2448-9893-1A7DBA22479E}"/>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2485813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4B5229-98DB-E445-91E8-F0DEA81DD44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ro-RO"/>
          </a:p>
        </p:txBody>
      </p:sp>
      <p:sp>
        <p:nvSpPr>
          <p:cNvPr id="3" name="Content Placeholder 2">
            <a:extLst>
              <a:ext uri="{FF2B5EF4-FFF2-40B4-BE49-F238E27FC236}">
                <a16:creationId xmlns="" xmlns:a16="http://schemas.microsoft.com/office/drawing/2014/main" id="{F7D3038E-2560-3842-895A-CC810466660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a:extLst>
              <a:ext uri="{FF2B5EF4-FFF2-40B4-BE49-F238E27FC236}">
                <a16:creationId xmlns="" xmlns:a16="http://schemas.microsoft.com/office/drawing/2014/main" id="{7E9794A6-705C-944D-8577-67E9B83AB47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0BC13820-011D-D842-BD74-AFF3553E7A45}"/>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6" name="Footer Placeholder 5">
            <a:extLst>
              <a:ext uri="{FF2B5EF4-FFF2-40B4-BE49-F238E27FC236}">
                <a16:creationId xmlns="" xmlns:a16="http://schemas.microsoft.com/office/drawing/2014/main" id="{10E79A79-A1E9-374B-9EF9-570D7FF0618A}"/>
              </a:ext>
            </a:extLst>
          </p:cNvPr>
          <p:cNvSpPr>
            <a:spLocks noGrp="1"/>
          </p:cNvSpPr>
          <p:nvPr>
            <p:ph type="ftr" sz="quarter" idx="11"/>
          </p:nvPr>
        </p:nvSpPr>
        <p:spPr/>
        <p:txBody>
          <a:bodyPr/>
          <a:lstStyle/>
          <a:p>
            <a:endParaRPr lang="ro-RO">
              <a:solidFill>
                <a:prstClr val="black">
                  <a:tint val="75000"/>
                </a:prstClr>
              </a:solidFill>
            </a:endParaRPr>
          </a:p>
        </p:txBody>
      </p:sp>
      <p:sp>
        <p:nvSpPr>
          <p:cNvPr id="7" name="Slide Number Placeholder 6">
            <a:extLst>
              <a:ext uri="{FF2B5EF4-FFF2-40B4-BE49-F238E27FC236}">
                <a16:creationId xmlns="" xmlns:a16="http://schemas.microsoft.com/office/drawing/2014/main" id="{522552B1-690F-A94D-8F0C-D17DCE075B97}"/>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2328659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136996-A822-BA40-8AC6-80640628D64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ro-RO"/>
          </a:p>
        </p:txBody>
      </p:sp>
      <p:sp>
        <p:nvSpPr>
          <p:cNvPr id="3" name="Picture Placeholder 2">
            <a:extLst>
              <a:ext uri="{FF2B5EF4-FFF2-40B4-BE49-F238E27FC236}">
                <a16:creationId xmlns="" xmlns:a16="http://schemas.microsoft.com/office/drawing/2014/main" id="{613FADFF-AD92-3840-B644-5AA29E42193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o-RO"/>
          </a:p>
        </p:txBody>
      </p:sp>
      <p:sp>
        <p:nvSpPr>
          <p:cNvPr id="4" name="Text Placeholder 3">
            <a:extLst>
              <a:ext uri="{FF2B5EF4-FFF2-40B4-BE49-F238E27FC236}">
                <a16:creationId xmlns="" xmlns:a16="http://schemas.microsoft.com/office/drawing/2014/main" id="{DE407035-DD27-0E46-8F9E-42E80574C47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350DD6DD-E54A-954A-A75A-1969A4F2F100}"/>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6" name="Footer Placeholder 5">
            <a:extLst>
              <a:ext uri="{FF2B5EF4-FFF2-40B4-BE49-F238E27FC236}">
                <a16:creationId xmlns="" xmlns:a16="http://schemas.microsoft.com/office/drawing/2014/main" id="{D181698F-D176-6A41-ADC6-7F46F9779073}"/>
              </a:ext>
            </a:extLst>
          </p:cNvPr>
          <p:cNvSpPr>
            <a:spLocks noGrp="1"/>
          </p:cNvSpPr>
          <p:nvPr>
            <p:ph type="ftr" sz="quarter" idx="11"/>
          </p:nvPr>
        </p:nvSpPr>
        <p:spPr/>
        <p:txBody>
          <a:bodyPr/>
          <a:lstStyle/>
          <a:p>
            <a:endParaRPr lang="ro-RO">
              <a:solidFill>
                <a:prstClr val="black">
                  <a:tint val="75000"/>
                </a:prstClr>
              </a:solidFill>
            </a:endParaRPr>
          </a:p>
        </p:txBody>
      </p:sp>
      <p:sp>
        <p:nvSpPr>
          <p:cNvPr id="7" name="Slide Number Placeholder 6">
            <a:extLst>
              <a:ext uri="{FF2B5EF4-FFF2-40B4-BE49-F238E27FC236}">
                <a16:creationId xmlns="" xmlns:a16="http://schemas.microsoft.com/office/drawing/2014/main" id="{61345433-28AA-B84B-B1C9-CAF82AA30354}"/>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14600614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E0C0EB-D400-1440-AB27-F63EB379877D}"/>
              </a:ext>
            </a:extLst>
          </p:cNvPr>
          <p:cNvSpPr>
            <a:spLocks noGrp="1"/>
          </p:cNvSpPr>
          <p:nvPr>
            <p:ph type="title"/>
          </p:nvPr>
        </p:nvSpPr>
        <p:spPr/>
        <p:txBody>
          <a:bodyPr/>
          <a:lstStyle/>
          <a:p>
            <a:r>
              <a:rPr lang="en-US"/>
              <a:t>Click to edit Master title style</a:t>
            </a:r>
            <a:endParaRPr lang="ro-RO"/>
          </a:p>
        </p:txBody>
      </p:sp>
      <p:sp>
        <p:nvSpPr>
          <p:cNvPr id="3" name="Vertical Text Placeholder 2">
            <a:extLst>
              <a:ext uri="{FF2B5EF4-FFF2-40B4-BE49-F238E27FC236}">
                <a16:creationId xmlns="" xmlns:a16="http://schemas.microsoft.com/office/drawing/2014/main" id="{2F601B4E-0D9E-2A4D-9D21-5660E11423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 xmlns:a16="http://schemas.microsoft.com/office/drawing/2014/main" id="{78AE901D-001D-A74D-83CE-8D5BA2524EAA}"/>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5" name="Footer Placeholder 4">
            <a:extLst>
              <a:ext uri="{FF2B5EF4-FFF2-40B4-BE49-F238E27FC236}">
                <a16:creationId xmlns="" xmlns:a16="http://schemas.microsoft.com/office/drawing/2014/main" id="{2565736D-E5CE-2C46-ADED-817A4E96F2BF}"/>
              </a:ext>
            </a:extLst>
          </p:cNvPr>
          <p:cNvSpPr>
            <a:spLocks noGrp="1"/>
          </p:cNvSpPr>
          <p:nvPr>
            <p:ph type="ftr" sz="quarter" idx="11"/>
          </p:nvPr>
        </p:nvSpPr>
        <p:spPr/>
        <p:txBody>
          <a:bodyPr/>
          <a:lstStyle/>
          <a:p>
            <a:endParaRPr lang="ro-RO">
              <a:solidFill>
                <a:prstClr val="black">
                  <a:tint val="75000"/>
                </a:prstClr>
              </a:solidFill>
            </a:endParaRPr>
          </a:p>
        </p:txBody>
      </p:sp>
      <p:sp>
        <p:nvSpPr>
          <p:cNvPr id="6" name="Slide Number Placeholder 5">
            <a:extLst>
              <a:ext uri="{FF2B5EF4-FFF2-40B4-BE49-F238E27FC236}">
                <a16:creationId xmlns="" xmlns:a16="http://schemas.microsoft.com/office/drawing/2014/main" id="{A2E3AC4A-5CB9-714E-8275-4E5037BB4B12}"/>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561941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43545E1-8B13-D749-B8A3-C770A5720210}"/>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ro-RO"/>
          </a:p>
        </p:txBody>
      </p:sp>
      <p:sp>
        <p:nvSpPr>
          <p:cNvPr id="3" name="Vertical Text Placeholder 2">
            <a:extLst>
              <a:ext uri="{FF2B5EF4-FFF2-40B4-BE49-F238E27FC236}">
                <a16:creationId xmlns="" xmlns:a16="http://schemas.microsoft.com/office/drawing/2014/main" id="{0B9C5562-E6C3-5E48-98B7-0640C19949D1}"/>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 xmlns:a16="http://schemas.microsoft.com/office/drawing/2014/main" id="{A53B14CB-E978-4048-BF36-44C894CF00D6}"/>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5" name="Footer Placeholder 4">
            <a:extLst>
              <a:ext uri="{FF2B5EF4-FFF2-40B4-BE49-F238E27FC236}">
                <a16:creationId xmlns="" xmlns:a16="http://schemas.microsoft.com/office/drawing/2014/main" id="{F08B435B-679B-D14F-92BC-2A9E24B18C52}"/>
              </a:ext>
            </a:extLst>
          </p:cNvPr>
          <p:cNvSpPr>
            <a:spLocks noGrp="1"/>
          </p:cNvSpPr>
          <p:nvPr>
            <p:ph type="ftr" sz="quarter" idx="11"/>
          </p:nvPr>
        </p:nvSpPr>
        <p:spPr/>
        <p:txBody>
          <a:bodyPr/>
          <a:lstStyle/>
          <a:p>
            <a:endParaRPr lang="ro-RO">
              <a:solidFill>
                <a:prstClr val="black">
                  <a:tint val="75000"/>
                </a:prstClr>
              </a:solidFill>
            </a:endParaRPr>
          </a:p>
        </p:txBody>
      </p:sp>
      <p:sp>
        <p:nvSpPr>
          <p:cNvPr id="6" name="Slide Number Placeholder 5">
            <a:extLst>
              <a:ext uri="{FF2B5EF4-FFF2-40B4-BE49-F238E27FC236}">
                <a16:creationId xmlns="" xmlns:a16="http://schemas.microsoft.com/office/drawing/2014/main" id="{8082FCDB-7921-4440-ADAD-CEC5596E5BA6}"/>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1878382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5" name="Rectangle 14"/>
          <p:cNvSpPr/>
          <p:nvPr userDrawn="1"/>
        </p:nvSpPr>
        <p:spPr>
          <a:xfrm>
            <a:off x="0" y="3429000"/>
            <a:ext cx="9144000" cy="3429000"/>
          </a:xfrm>
          <a:prstGeom prst="rect">
            <a:avLst/>
          </a:prstGeom>
          <a:solidFill>
            <a:srgbClr val="3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4406900"/>
            <a:ext cx="7772400" cy="1362075"/>
          </a:xfrm>
        </p:spPr>
        <p:txBody>
          <a:bodyPr anchor="t"/>
          <a:lstStyle>
            <a:lvl1pPr algn="l">
              <a:defRPr sz="4000" b="1" cap="all">
                <a:solidFill>
                  <a:srgbClr val="00B0F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latin typeface="HelveticaNeueLT Pro 55 Roman"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37BF56C-3D6C-4ADD-9F53-C4C3D4872BDD}" type="datetimeFigureOut">
              <a:rPr lang="en-US" smtClean="0"/>
              <a:t>1/31/2019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62F060-C6FA-45C7-AAF0-D50A35732905}" type="slidenum">
              <a:rPr lang="en-US" smtClean="0"/>
              <a:t>‹#›</a:t>
            </a:fld>
            <a:endParaRPr lang="en-US"/>
          </a:p>
        </p:txBody>
      </p:sp>
      <p:grpSp>
        <p:nvGrpSpPr>
          <p:cNvPr id="16" name="Group 15"/>
          <p:cNvGrpSpPr/>
          <p:nvPr userDrawn="1"/>
        </p:nvGrpSpPr>
        <p:grpSpPr>
          <a:xfrm>
            <a:off x="0" y="228600"/>
            <a:ext cx="9144000" cy="1074894"/>
            <a:chOff x="0" y="228600"/>
            <a:chExt cx="9144000" cy="1074894"/>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58360" y="228600"/>
              <a:ext cx="678944" cy="905259"/>
            </a:xfrm>
            <a:prstGeom prst="rect">
              <a:avLst/>
            </a:prstGeom>
          </p:spPr>
        </p:pic>
        <p:sp>
          <p:nvSpPr>
            <p:cNvPr id="8" name="Rectangle 7"/>
            <p:cNvSpPr/>
            <p:nvPr userDrawn="1"/>
          </p:nvSpPr>
          <p:spPr>
            <a:xfrm>
              <a:off x="0" y="386395"/>
              <a:ext cx="7848600"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p:cNvSpPr/>
            <p:nvPr userDrawn="1"/>
          </p:nvSpPr>
          <p:spPr>
            <a:xfrm>
              <a:off x="8953500" y="381000"/>
              <a:ext cx="190500" cy="51114"/>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0" y="1224595"/>
              <a:ext cx="7848600"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p:cNvSpPr/>
            <p:nvPr userDrawn="1"/>
          </p:nvSpPr>
          <p:spPr>
            <a:xfrm>
              <a:off x="8953500" y="1219200"/>
              <a:ext cx="190500"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75545" y="1186019"/>
              <a:ext cx="1044575" cy="117475"/>
            </a:xfrm>
            <a:prstGeom prst="rect">
              <a:avLst/>
            </a:prstGeom>
          </p:spPr>
        </p:pic>
      </p:grpSp>
    </p:spTree>
    <p:extLst>
      <p:ext uri="{BB962C8B-B14F-4D97-AF65-F5344CB8AC3E}">
        <p14:creationId xmlns:p14="http://schemas.microsoft.com/office/powerpoint/2010/main" val="62251714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4D1B3B-D27F-954E-94BA-A886B0D8AC6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ro-RO"/>
          </a:p>
        </p:txBody>
      </p:sp>
      <p:sp>
        <p:nvSpPr>
          <p:cNvPr id="3" name="Subtitle 2">
            <a:extLst>
              <a:ext uri="{FF2B5EF4-FFF2-40B4-BE49-F238E27FC236}">
                <a16:creationId xmlns="" xmlns:a16="http://schemas.microsoft.com/office/drawing/2014/main" id="{3F9DDB24-654A-6041-9C8C-24833B28F46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ro-RO"/>
          </a:p>
        </p:txBody>
      </p:sp>
      <p:sp>
        <p:nvSpPr>
          <p:cNvPr id="4" name="Date Placeholder 3">
            <a:extLst>
              <a:ext uri="{FF2B5EF4-FFF2-40B4-BE49-F238E27FC236}">
                <a16:creationId xmlns="" xmlns:a16="http://schemas.microsoft.com/office/drawing/2014/main" id="{655EF183-AB17-4741-9183-D34BA204D015}"/>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5" name="Footer Placeholder 4">
            <a:extLst>
              <a:ext uri="{FF2B5EF4-FFF2-40B4-BE49-F238E27FC236}">
                <a16:creationId xmlns="" xmlns:a16="http://schemas.microsoft.com/office/drawing/2014/main" id="{4C7F2970-E0F8-0446-8B41-5FD03CCBBA29}"/>
              </a:ext>
            </a:extLst>
          </p:cNvPr>
          <p:cNvSpPr>
            <a:spLocks noGrp="1"/>
          </p:cNvSpPr>
          <p:nvPr>
            <p:ph type="ftr" sz="quarter" idx="11"/>
          </p:nvPr>
        </p:nvSpPr>
        <p:spPr/>
        <p:txBody>
          <a:bodyPr/>
          <a:lstStyle/>
          <a:p>
            <a:endParaRPr lang="ro-RO">
              <a:solidFill>
                <a:prstClr val="black">
                  <a:tint val="75000"/>
                </a:prstClr>
              </a:solidFill>
            </a:endParaRPr>
          </a:p>
        </p:txBody>
      </p:sp>
      <p:sp>
        <p:nvSpPr>
          <p:cNvPr id="6" name="Slide Number Placeholder 5">
            <a:extLst>
              <a:ext uri="{FF2B5EF4-FFF2-40B4-BE49-F238E27FC236}">
                <a16:creationId xmlns="" xmlns:a16="http://schemas.microsoft.com/office/drawing/2014/main" id="{BF564FD3-3940-1D41-AFC8-33F26F1C1795}"/>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1829348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F737EE-A47D-8F41-87C5-32B23DD80DDD}"/>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 xmlns:a16="http://schemas.microsoft.com/office/drawing/2014/main" id="{B0E690CD-1F97-764B-8A38-004D4AADE17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 xmlns:a16="http://schemas.microsoft.com/office/drawing/2014/main" id="{AC07F8EE-696D-B045-BE0C-752D38EFC32C}"/>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5" name="Footer Placeholder 4">
            <a:extLst>
              <a:ext uri="{FF2B5EF4-FFF2-40B4-BE49-F238E27FC236}">
                <a16:creationId xmlns="" xmlns:a16="http://schemas.microsoft.com/office/drawing/2014/main" id="{64D78847-BE72-2646-93A5-FE4D7269F893}"/>
              </a:ext>
            </a:extLst>
          </p:cNvPr>
          <p:cNvSpPr>
            <a:spLocks noGrp="1"/>
          </p:cNvSpPr>
          <p:nvPr>
            <p:ph type="ftr" sz="quarter" idx="11"/>
          </p:nvPr>
        </p:nvSpPr>
        <p:spPr/>
        <p:txBody>
          <a:bodyPr/>
          <a:lstStyle/>
          <a:p>
            <a:endParaRPr lang="ro-RO">
              <a:solidFill>
                <a:prstClr val="black">
                  <a:tint val="75000"/>
                </a:prstClr>
              </a:solidFill>
            </a:endParaRPr>
          </a:p>
        </p:txBody>
      </p:sp>
      <p:sp>
        <p:nvSpPr>
          <p:cNvPr id="6" name="Slide Number Placeholder 5">
            <a:extLst>
              <a:ext uri="{FF2B5EF4-FFF2-40B4-BE49-F238E27FC236}">
                <a16:creationId xmlns="" xmlns:a16="http://schemas.microsoft.com/office/drawing/2014/main" id="{29E7C010-BD92-DC46-845D-9F537AB556C8}"/>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1397601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FCB36D-53A0-944F-AA97-8A9E4B7F202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ro-RO"/>
          </a:p>
        </p:txBody>
      </p:sp>
      <p:sp>
        <p:nvSpPr>
          <p:cNvPr id="3" name="Text Placeholder 2">
            <a:extLst>
              <a:ext uri="{FF2B5EF4-FFF2-40B4-BE49-F238E27FC236}">
                <a16:creationId xmlns="" xmlns:a16="http://schemas.microsoft.com/office/drawing/2014/main" id="{7EF07DC6-5722-F346-B929-0EDC1F5D844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2749D0FA-91D0-4740-B9FF-B25F0E8CC19E}"/>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5" name="Footer Placeholder 4">
            <a:extLst>
              <a:ext uri="{FF2B5EF4-FFF2-40B4-BE49-F238E27FC236}">
                <a16:creationId xmlns="" xmlns:a16="http://schemas.microsoft.com/office/drawing/2014/main" id="{2CBAD86D-66D3-7441-BA69-ACAA825A1542}"/>
              </a:ext>
            </a:extLst>
          </p:cNvPr>
          <p:cNvSpPr>
            <a:spLocks noGrp="1"/>
          </p:cNvSpPr>
          <p:nvPr>
            <p:ph type="ftr" sz="quarter" idx="11"/>
          </p:nvPr>
        </p:nvSpPr>
        <p:spPr/>
        <p:txBody>
          <a:bodyPr/>
          <a:lstStyle/>
          <a:p>
            <a:endParaRPr lang="ro-RO">
              <a:solidFill>
                <a:prstClr val="black">
                  <a:tint val="75000"/>
                </a:prstClr>
              </a:solidFill>
            </a:endParaRPr>
          </a:p>
        </p:txBody>
      </p:sp>
      <p:sp>
        <p:nvSpPr>
          <p:cNvPr id="6" name="Slide Number Placeholder 5">
            <a:extLst>
              <a:ext uri="{FF2B5EF4-FFF2-40B4-BE49-F238E27FC236}">
                <a16:creationId xmlns="" xmlns:a16="http://schemas.microsoft.com/office/drawing/2014/main" id="{CA63C8DB-7F3D-104A-9145-1CB7B802CB70}"/>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3524639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DCFD1A-7C44-9648-AF8D-F3C4BD81F3F8}"/>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 xmlns:a16="http://schemas.microsoft.com/office/drawing/2014/main" id="{F89576CE-5A38-E540-96AD-E5D29AC9F81A}"/>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a:extLst>
              <a:ext uri="{FF2B5EF4-FFF2-40B4-BE49-F238E27FC236}">
                <a16:creationId xmlns="" xmlns:a16="http://schemas.microsoft.com/office/drawing/2014/main" id="{59BA3B7F-3DEC-BC40-9F2B-A7594897B2A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Date Placeholder 4">
            <a:extLst>
              <a:ext uri="{FF2B5EF4-FFF2-40B4-BE49-F238E27FC236}">
                <a16:creationId xmlns="" xmlns:a16="http://schemas.microsoft.com/office/drawing/2014/main" id="{F47D2771-3ABA-6644-ACD8-090504248902}"/>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6" name="Footer Placeholder 5">
            <a:extLst>
              <a:ext uri="{FF2B5EF4-FFF2-40B4-BE49-F238E27FC236}">
                <a16:creationId xmlns="" xmlns:a16="http://schemas.microsoft.com/office/drawing/2014/main" id="{0704DC46-204A-C644-9D97-C2EAE2C9A241}"/>
              </a:ext>
            </a:extLst>
          </p:cNvPr>
          <p:cNvSpPr>
            <a:spLocks noGrp="1"/>
          </p:cNvSpPr>
          <p:nvPr>
            <p:ph type="ftr" sz="quarter" idx="11"/>
          </p:nvPr>
        </p:nvSpPr>
        <p:spPr/>
        <p:txBody>
          <a:bodyPr/>
          <a:lstStyle/>
          <a:p>
            <a:endParaRPr lang="ro-RO">
              <a:solidFill>
                <a:prstClr val="black">
                  <a:tint val="75000"/>
                </a:prstClr>
              </a:solidFill>
            </a:endParaRPr>
          </a:p>
        </p:txBody>
      </p:sp>
      <p:sp>
        <p:nvSpPr>
          <p:cNvPr id="7" name="Slide Number Placeholder 6">
            <a:extLst>
              <a:ext uri="{FF2B5EF4-FFF2-40B4-BE49-F238E27FC236}">
                <a16:creationId xmlns="" xmlns:a16="http://schemas.microsoft.com/office/drawing/2014/main" id="{2D48E79D-6CB2-4E41-BF8A-5BEDEECC56B6}"/>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3929010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B87A94-B21E-844C-B1F7-9FD11A01A608}"/>
              </a:ext>
            </a:extLst>
          </p:cNvPr>
          <p:cNvSpPr>
            <a:spLocks noGrp="1"/>
          </p:cNvSpPr>
          <p:nvPr>
            <p:ph type="title"/>
          </p:nvPr>
        </p:nvSpPr>
        <p:spPr>
          <a:xfrm>
            <a:off x="629841" y="365126"/>
            <a:ext cx="7886700" cy="1325563"/>
          </a:xfrm>
        </p:spPr>
        <p:txBody>
          <a:bodyPr/>
          <a:lstStyle/>
          <a:p>
            <a:r>
              <a:rPr lang="en-US"/>
              <a:t>Click to edit Master title style</a:t>
            </a:r>
            <a:endParaRPr lang="ro-RO"/>
          </a:p>
        </p:txBody>
      </p:sp>
      <p:sp>
        <p:nvSpPr>
          <p:cNvPr id="3" name="Text Placeholder 2">
            <a:extLst>
              <a:ext uri="{FF2B5EF4-FFF2-40B4-BE49-F238E27FC236}">
                <a16:creationId xmlns="" xmlns:a16="http://schemas.microsoft.com/office/drawing/2014/main" id="{5C48930E-9C6F-1D47-9383-04BEBD8C63B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4DE87AC5-EC16-9443-BBFC-5D0681A410F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a:extLst>
              <a:ext uri="{FF2B5EF4-FFF2-40B4-BE49-F238E27FC236}">
                <a16:creationId xmlns="" xmlns:a16="http://schemas.microsoft.com/office/drawing/2014/main" id="{C82ADA23-607D-6949-8F69-B13158E9483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C57C33DB-B37F-B047-AC78-CE543758335B}"/>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Date Placeholder 6">
            <a:extLst>
              <a:ext uri="{FF2B5EF4-FFF2-40B4-BE49-F238E27FC236}">
                <a16:creationId xmlns="" xmlns:a16="http://schemas.microsoft.com/office/drawing/2014/main" id="{1BCF24F2-9B03-8D41-A3B7-94787B3D5826}"/>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8" name="Footer Placeholder 7">
            <a:extLst>
              <a:ext uri="{FF2B5EF4-FFF2-40B4-BE49-F238E27FC236}">
                <a16:creationId xmlns="" xmlns:a16="http://schemas.microsoft.com/office/drawing/2014/main" id="{FEDB973E-B679-A744-932A-8B721735F1DD}"/>
              </a:ext>
            </a:extLst>
          </p:cNvPr>
          <p:cNvSpPr>
            <a:spLocks noGrp="1"/>
          </p:cNvSpPr>
          <p:nvPr>
            <p:ph type="ftr" sz="quarter" idx="11"/>
          </p:nvPr>
        </p:nvSpPr>
        <p:spPr/>
        <p:txBody>
          <a:bodyPr/>
          <a:lstStyle/>
          <a:p>
            <a:endParaRPr lang="ro-RO">
              <a:solidFill>
                <a:prstClr val="black">
                  <a:tint val="75000"/>
                </a:prstClr>
              </a:solidFill>
            </a:endParaRPr>
          </a:p>
        </p:txBody>
      </p:sp>
      <p:sp>
        <p:nvSpPr>
          <p:cNvPr id="9" name="Slide Number Placeholder 8">
            <a:extLst>
              <a:ext uri="{FF2B5EF4-FFF2-40B4-BE49-F238E27FC236}">
                <a16:creationId xmlns="" xmlns:a16="http://schemas.microsoft.com/office/drawing/2014/main" id="{67E5F88C-6016-CB41-87A3-8C78E6B77DA3}"/>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11220339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98D4E8-FEB0-434B-A6C4-1C99362BF7FE}"/>
              </a:ext>
            </a:extLst>
          </p:cNvPr>
          <p:cNvSpPr>
            <a:spLocks noGrp="1"/>
          </p:cNvSpPr>
          <p:nvPr>
            <p:ph type="title"/>
          </p:nvPr>
        </p:nvSpPr>
        <p:spPr/>
        <p:txBody>
          <a:bodyPr/>
          <a:lstStyle/>
          <a:p>
            <a:r>
              <a:rPr lang="en-US"/>
              <a:t>Click to edit Master title style</a:t>
            </a:r>
            <a:endParaRPr lang="ro-RO"/>
          </a:p>
        </p:txBody>
      </p:sp>
      <p:sp>
        <p:nvSpPr>
          <p:cNvPr id="3" name="Date Placeholder 2">
            <a:extLst>
              <a:ext uri="{FF2B5EF4-FFF2-40B4-BE49-F238E27FC236}">
                <a16:creationId xmlns="" xmlns:a16="http://schemas.microsoft.com/office/drawing/2014/main" id="{F14AB6A7-1AA3-2F4D-B508-E95E3AB48D3E}"/>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4" name="Footer Placeholder 3">
            <a:extLst>
              <a:ext uri="{FF2B5EF4-FFF2-40B4-BE49-F238E27FC236}">
                <a16:creationId xmlns="" xmlns:a16="http://schemas.microsoft.com/office/drawing/2014/main" id="{1B907F90-4036-CE4C-8E7F-C7CA5E5A2ECA}"/>
              </a:ext>
            </a:extLst>
          </p:cNvPr>
          <p:cNvSpPr>
            <a:spLocks noGrp="1"/>
          </p:cNvSpPr>
          <p:nvPr>
            <p:ph type="ftr" sz="quarter" idx="11"/>
          </p:nvPr>
        </p:nvSpPr>
        <p:spPr/>
        <p:txBody>
          <a:bodyPr/>
          <a:lstStyle/>
          <a:p>
            <a:endParaRPr lang="ro-RO">
              <a:solidFill>
                <a:prstClr val="black">
                  <a:tint val="75000"/>
                </a:prstClr>
              </a:solidFill>
            </a:endParaRPr>
          </a:p>
        </p:txBody>
      </p:sp>
      <p:sp>
        <p:nvSpPr>
          <p:cNvPr id="5" name="Slide Number Placeholder 4">
            <a:extLst>
              <a:ext uri="{FF2B5EF4-FFF2-40B4-BE49-F238E27FC236}">
                <a16:creationId xmlns="" xmlns:a16="http://schemas.microsoft.com/office/drawing/2014/main" id="{C885298D-5406-9343-96E2-8EA26D59D193}"/>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1006930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5EE559D-3003-074E-8D33-AC62CF33EAAC}"/>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3" name="Footer Placeholder 2">
            <a:extLst>
              <a:ext uri="{FF2B5EF4-FFF2-40B4-BE49-F238E27FC236}">
                <a16:creationId xmlns="" xmlns:a16="http://schemas.microsoft.com/office/drawing/2014/main" id="{15C8BBBC-C05A-E94F-B706-474AF0F4F3CA}"/>
              </a:ext>
            </a:extLst>
          </p:cNvPr>
          <p:cNvSpPr>
            <a:spLocks noGrp="1"/>
          </p:cNvSpPr>
          <p:nvPr>
            <p:ph type="ftr" sz="quarter" idx="11"/>
          </p:nvPr>
        </p:nvSpPr>
        <p:spPr/>
        <p:txBody>
          <a:bodyPr/>
          <a:lstStyle/>
          <a:p>
            <a:endParaRPr lang="ro-RO">
              <a:solidFill>
                <a:prstClr val="black">
                  <a:tint val="75000"/>
                </a:prstClr>
              </a:solidFill>
            </a:endParaRPr>
          </a:p>
        </p:txBody>
      </p:sp>
      <p:sp>
        <p:nvSpPr>
          <p:cNvPr id="4" name="Slide Number Placeholder 3">
            <a:extLst>
              <a:ext uri="{FF2B5EF4-FFF2-40B4-BE49-F238E27FC236}">
                <a16:creationId xmlns="" xmlns:a16="http://schemas.microsoft.com/office/drawing/2014/main" id="{93CE02FC-2129-2448-9893-1A7DBA22479E}"/>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851925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4B5229-98DB-E445-91E8-F0DEA81DD44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ro-RO"/>
          </a:p>
        </p:txBody>
      </p:sp>
      <p:sp>
        <p:nvSpPr>
          <p:cNvPr id="3" name="Content Placeholder 2">
            <a:extLst>
              <a:ext uri="{FF2B5EF4-FFF2-40B4-BE49-F238E27FC236}">
                <a16:creationId xmlns="" xmlns:a16="http://schemas.microsoft.com/office/drawing/2014/main" id="{F7D3038E-2560-3842-895A-CC810466660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a:extLst>
              <a:ext uri="{FF2B5EF4-FFF2-40B4-BE49-F238E27FC236}">
                <a16:creationId xmlns="" xmlns:a16="http://schemas.microsoft.com/office/drawing/2014/main" id="{7E9794A6-705C-944D-8577-67E9B83AB47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0BC13820-011D-D842-BD74-AFF3553E7A45}"/>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6" name="Footer Placeholder 5">
            <a:extLst>
              <a:ext uri="{FF2B5EF4-FFF2-40B4-BE49-F238E27FC236}">
                <a16:creationId xmlns="" xmlns:a16="http://schemas.microsoft.com/office/drawing/2014/main" id="{10E79A79-A1E9-374B-9EF9-570D7FF0618A}"/>
              </a:ext>
            </a:extLst>
          </p:cNvPr>
          <p:cNvSpPr>
            <a:spLocks noGrp="1"/>
          </p:cNvSpPr>
          <p:nvPr>
            <p:ph type="ftr" sz="quarter" idx="11"/>
          </p:nvPr>
        </p:nvSpPr>
        <p:spPr/>
        <p:txBody>
          <a:bodyPr/>
          <a:lstStyle/>
          <a:p>
            <a:endParaRPr lang="ro-RO">
              <a:solidFill>
                <a:prstClr val="black">
                  <a:tint val="75000"/>
                </a:prstClr>
              </a:solidFill>
            </a:endParaRPr>
          </a:p>
        </p:txBody>
      </p:sp>
      <p:sp>
        <p:nvSpPr>
          <p:cNvPr id="7" name="Slide Number Placeholder 6">
            <a:extLst>
              <a:ext uri="{FF2B5EF4-FFF2-40B4-BE49-F238E27FC236}">
                <a16:creationId xmlns="" xmlns:a16="http://schemas.microsoft.com/office/drawing/2014/main" id="{522552B1-690F-A94D-8F0C-D17DCE075B97}"/>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1286881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136996-A822-BA40-8AC6-80640628D64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ro-RO"/>
          </a:p>
        </p:txBody>
      </p:sp>
      <p:sp>
        <p:nvSpPr>
          <p:cNvPr id="3" name="Picture Placeholder 2">
            <a:extLst>
              <a:ext uri="{FF2B5EF4-FFF2-40B4-BE49-F238E27FC236}">
                <a16:creationId xmlns="" xmlns:a16="http://schemas.microsoft.com/office/drawing/2014/main" id="{613FADFF-AD92-3840-B644-5AA29E42193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o-RO"/>
          </a:p>
        </p:txBody>
      </p:sp>
      <p:sp>
        <p:nvSpPr>
          <p:cNvPr id="4" name="Text Placeholder 3">
            <a:extLst>
              <a:ext uri="{FF2B5EF4-FFF2-40B4-BE49-F238E27FC236}">
                <a16:creationId xmlns="" xmlns:a16="http://schemas.microsoft.com/office/drawing/2014/main" id="{DE407035-DD27-0E46-8F9E-42E80574C47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350DD6DD-E54A-954A-A75A-1969A4F2F100}"/>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6" name="Footer Placeholder 5">
            <a:extLst>
              <a:ext uri="{FF2B5EF4-FFF2-40B4-BE49-F238E27FC236}">
                <a16:creationId xmlns="" xmlns:a16="http://schemas.microsoft.com/office/drawing/2014/main" id="{D181698F-D176-6A41-ADC6-7F46F9779073}"/>
              </a:ext>
            </a:extLst>
          </p:cNvPr>
          <p:cNvSpPr>
            <a:spLocks noGrp="1"/>
          </p:cNvSpPr>
          <p:nvPr>
            <p:ph type="ftr" sz="quarter" idx="11"/>
          </p:nvPr>
        </p:nvSpPr>
        <p:spPr/>
        <p:txBody>
          <a:bodyPr/>
          <a:lstStyle/>
          <a:p>
            <a:endParaRPr lang="ro-RO">
              <a:solidFill>
                <a:prstClr val="black">
                  <a:tint val="75000"/>
                </a:prstClr>
              </a:solidFill>
            </a:endParaRPr>
          </a:p>
        </p:txBody>
      </p:sp>
      <p:sp>
        <p:nvSpPr>
          <p:cNvPr id="7" name="Slide Number Placeholder 6">
            <a:extLst>
              <a:ext uri="{FF2B5EF4-FFF2-40B4-BE49-F238E27FC236}">
                <a16:creationId xmlns="" xmlns:a16="http://schemas.microsoft.com/office/drawing/2014/main" id="{61345433-28AA-B84B-B1C9-CAF82AA30354}"/>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2069695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E0C0EB-D400-1440-AB27-F63EB379877D}"/>
              </a:ext>
            </a:extLst>
          </p:cNvPr>
          <p:cNvSpPr>
            <a:spLocks noGrp="1"/>
          </p:cNvSpPr>
          <p:nvPr>
            <p:ph type="title"/>
          </p:nvPr>
        </p:nvSpPr>
        <p:spPr/>
        <p:txBody>
          <a:bodyPr/>
          <a:lstStyle/>
          <a:p>
            <a:r>
              <a:rPr lang="en-US"/>
              <a:t>Click to edit Master title style</a:t>
            </a:r>
            <a:endParaRPr lang="ro-RO"/>
          </a:p>
        </p:txBody>
      </p:sp>
      <p:sp>
        <p:nvSpPr>
          <p:cNvPr id="3" name="Vertical Text Placeholder 2">
            <a:extLst>
              <a:ext uri="{FF2B5EF4-FFF2-40B4-BE49-F238E27FC236}">
                <a16:creationId xmlns="" xmlns:a16="http://schemas.microsoft.com/office/drawing/2014/main" id="{2F601B4E-0D9E-2A4D-9D21-5660E11423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 xmlns:a16="http://schemas.microsoft.com/office/drawing/2014/main" id="{78AE901D-001D-A74D-83CE-8D5BA2524EAA}"/>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5" name="Footer Placeholder 4">
            <a:extLst>
              <a:ext uri="{FF2B5EF4-FFF2-40B4-BE49-F238E27FC236}">
                <a16:creationId xmlns="" xmlns:a16="http://schemas.microsoft.com/office/drawing/2014/main" id="{2565736D-E5CE-2C46-ADED-817A4E96F2BF}"/>
              </a:ext>
            </a:extLst>
          </p:cNvPr>
          <p:cNvSpPr>
            <a:spLocks noGrp="1"/>
          </p:cNvSpPr>
          <p:nvPr>
            <p:ph type="ftr" sz="quarter" idx="11"/>
          </p:nvPr>
        </p:nvSpPr>
        <p:spPr/>
        <p:txBody>
          <a:bodyPr/>
          <a:lstStyle/>
          <a:p>
            <a:endParaRPr lang="ro-RO">
              <a:solidFill>
                <a:prstClr val="black">
                  <a:tint val="75000"/>
                </a:prstClr>
              </a:solidFill>
            </a:endParaRPr>
          </a:p>
        </p:txBody>
      </p:sp>
      <p:sp>
        <p:nvSpPr>
          <p:cNvPr id="6" name="Slide Number Placeholder 5">
            <a:extLst>
              <a:ext uri="{FF2B5EF4-FFF2-40B4-BE49-F238E27FC236}">
                <a16:creationId xmlns="" xmlns:a16="http://schemas.microsoft.com/office/drawing/2014/main" id="{A2E3AC4A-5CB9-714E-8275-4E5037BB4B12}"/>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68925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0"/>
            <a:ext cx="9144000" cy="1524000"/>
          </a:xfrm>
          <a:prstGeom prst="rect">
            <a:avLst/>
          </a:prstGeom>
          <a:solidFill>
            <a:srgbClr val="3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037BF56C-3D6C-4ADD-9F53-C4C3D4872BDD}" type="datetimeFigureOut">
              <a:rPr lang="en-US" smtClean="0"/>
              <a:t>1/31/2019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62F060-C6FA-45C7-AAF0-D50A35732905}" type="slidenum">
              <a:rPr lang="en-US" smtClean="0"/>
              <a:t>‹#›</a:t>
            </a:fld>
            <a:endParaRPr lang="en-US"/>
          </a:p>
        </p:txBody>
      </p:sp>
      <p:grpSp>
        <p:nvGrpSpPr>
          <p:cNvPr id="9" name="Group 8"/>
          <p:cNvGrpSpPr/>
          <p:nvPr userDrawn="1"/>
        </p:nvGrpSpPr>
        <p:grpSpPr>
          <a:xfrm>
            <a:off x="0" y="5638800"/>
            <a:ext cx="9144000" cy="1074894"/>
            <a:chOff x="0" y="228600"/>
            <a:chExt cx="9144000" cy="1074894"/>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58360" y="228600"/>
              <a:ext cx="678944" cy="905259"/>
            </a:xfrm>
            <a:prstGeom prst="rect">
              <a:avLst/>
            </a:prstGeom>
          </p:spPr>
        </p:pic>
        <p:sp>
          <p:nvSpPr>
            <p:cNvPr id="11" name="Rectangle 10"/>
            <p:cNvSpPr/>
            <p:nvPr userDrawn="1"/>
          </p:nvSpPr>
          <p:spPr>
            <a:xfrm>
              <a:off x="0" y="386395"/>
              <a:ext cx="7848600"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p:cNvSpPr/>
            <p:nvPr userDrawn="1"/>
          </p:nvSpPr>
          <p:spPr>
            <a:xfrm>
              <a:off x="8953500" y="381000"/>
              <a:ext cx="190500" cy="51114"/>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p:cNvSpPr/>
            <p:nvPr userDrawn="1"/>
          </p:nvSpPr>
          <p:spPr>
            <a:xfrm>
              <a:off x="0" y="1224595"/>
              <a:ext cx="7848600"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953500" y="1219200"/>
              <a:ext cx="190500"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75545" y="1186019"/>
              <a:ext cx="1044575" cy="117475"/>
            </a:xfrm>
            <a:prstGeom prst="rect">
              <a:avLst/>
            </a:prstGeom>
          </p:spPr>
        </p:pic>
      </p:grpSp>
    </p:spTree>
    <p:extLst>
      <p:ext uri="{BB962C8B-B14F-4D97-AF65-F5344CB8AC3E}">
        <p14:creationId xmlns:p14="http://schemas.microsoft.com/office/powerpoint/2010/main" val="290652239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43545E1-8B13-D749-B8A3-C770A5720210}"/>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ro-RO"/>
          </a:p>
        </p:txBody>
      </p:sp>
      <p:sp>
        <p:nvSpPr>
          <p:cNvPr id="3" name="Vertical Text Placeholder 2">
            <a:extLst>
              <a:ext uri="{FF2B5EF4-FFF2-40B4-BE49-F238E27FC236}">
                <a16:creationId xmlns="" xmlns:a16="http://schemas.microsoft.com/office/drawing/2014/main" id="{0B9C5562-E6C3-5E48-98B7-0640C19949D1}"/>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 xmlns:a16="http://schemas.microsoft.com/office/drawing/2014/main" id="{A53B14CB-E978-4048-BF36-44C894CF00D6}"/>
              </a:ext>
            </a:extLst>
          </p:cNvPr>
          <p:cNvSpPr>
            <a:spLocks noGrp="1"/>
          </p:cNvSpPr>
          <p:nvPr>
            <p:ph type="dt" sz="half" idx="10"/>
          </p:nvPr>
        </p:nvSpPr>
        <p:spPr/>
        <p:txBody>
          <a:body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5" name="Footer Placeholder 4">
            <a:extLst>
              <a:ext uri="{FF2B5EF4-FFF2-40B4-BE49-F238E27FC236}">
                <a16:creationId xmlns="" xmlns:a16="http://schemas.microsoft.com/office/drawing/2014/main" id="{F08B435B-679B-D14F-92BC-2A9E24B18C52}"/>
              </a:ext>
            </a:extLst>
          </p:cNvPr>
          <p:cNvSpPr>
            <a:spLocks noGrp="1"/>
          </p:cNvSpPr>
          <p:nvPr>
            <p:ph type="ftr" sz="quarter" idx="11"/>
          </p:nvPr>
        </p:nvSpPr>
        <p:spPr/>
        <p:txBody>
          <a:bodyPr/>
          <a:lstStyle/>
          <a:p>
            <a:endParaRPr lang="ro-RO">
              <a:solidFill>
                <a:prstClr val="black">
                  <a:tint val="75000"/>
                </a:prstClr>
              </a:solidFill>
            </a:endParaRPr>
          </a:p>
        </p:txBody>
      </p:sp>
      <p:sp>
        <p:nvSpPr>
          <p:cNvPr id="6" name="Slide Number Placeholder 5">
            <a:extLst>
              <a:ext uri="{FF2B5EF4-FFF2-40B4-BE49-F238E27FC236}">
                <a16:creationId xmlns="" xmlns:a16="http://schemas.microsoft.com/office/drawing/2014/main" id="{8082FCDB-7921-4440-ADAD-CEC5596E5BA6}"/>
              </a:ext>
            </a:extLst>
          </p:cNvPr>
          <p:cNvSpPr>
            <a:spLocks noGrp="1"/>
          </p:cNvSpPr>
          <p:nvPr>
            <p:ph type="sldNum" sz="quarter" idx="12"/>
          </p:nvPr>
        </p:nvSpPr>
        <p:spPr/>
        <p:txBody>
          <a:body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146805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5" name="Rectangle 14"/>
          <p:cNvSpPr/>
          <p:nvPr userDrawn="1"/>
        </p:nvSpPr>
        <p:spPr>
          <a:xfrm>
            <a:off x="0" y="0"/>
            <a:ext cx="3505200" cy="5638800"/>
          </a:xfrm>
          <a:prstGeom prst="rect">
            <a:avLst/>
          </a:prstGeom>
          <a:solidFill>
            <a:srgbClr val="3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3050"/>
            <a:ext cx="3008313" cy="1162050"/>
          </a:xfrm>
        </p:spPr>
        <p:txBody>
          <a:bodyPr anchor="b"/>
          <a:lstStyle>
            <a:lvl1pPr algn="l">
              <a:defRPr sz="2000" b="1">
                <a:solidFill>
                  <a:srgbClr val="00B0F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rgbClr val="3055A5"/>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1"/>
            <a:ext cx="3008313" cy="4127500"/>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37BF56C-3D6C-4ADD-9F53-C4C3D4872BDD}" type="datetimeFigureOut">
              <a:rPr lang="en-US" smtClean="0"/>
              <a:t>1/31/2019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62F060-C6FA-45C7-AAF0-D50A35732905}" type="slidenum">
              <a:rPr lang="en-US" smtClean="0"/>
              <a:t>‹#›</a:t>
            </a:fld>
            <a:endParaRPr lang="en-US"/>
          </a:p>
        </p:txBody>
      </p:sp>
      <p:grpSp>
        <p:nvGrpSpPr>
          <p:cNvPr id="8" name="Group 7"/>
          <p:cNvGrpSpPr/>
          <p:nvPr userDrawn="1"/>
        </p:nvGrpSpPr>
        <p:grpSpPr>
          <a:xfrm>
            <a:off x="0" y="5638800"/>
            <a:ext cx="9144000" cy="1074894"/>
            <a:chOff x="0" y="228600"/>
            <a:chExt cx="9144000" cy="1074894"/>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58360" y="228600"/>
              <a:ext cx="678944" cy="905259"/>
            </a:xfrm>
            <a:prstGeom prst="rect">
              <a:avLst/>
            </a:prstGeom>
          </p:spPr>
        </p:pic>
        <p:sp>
          <p:nvSpPr>
            <p:cNvPr id="10" name="Rectangle 9"/>
            <p:cNvSpPr/>
            <p:nvPr userDrawn="1"/>
          </p:nvSpPr>
          <p:spPr>
            <a:xfrm>
              <a:off x="0" y="386395"/>
              <a:ext cx="7848600"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p:cNvSpPr/>
            <p:nvPr userDrawn="1"/>
          </p:nvSpPr>
          <p:spPr>
            <a:xfrm>
              <a:off x="8953500" y="381000"/>
              <a:ext cx="190500" cy="51114"/>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p:cNvSpPr/>
            <p:nvPr userDrawn="1"/>
          </p:nvSpPr>
          <p:spPr>
            <a:xfrm>
              <a:off x="0" y="1224595"/>
              <a:ext cx="7848600"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p:cNvSpPr/>
            <p:nvPr userDrawn="1"/>
          </p:nvSpPr>
          <p:spPr>
            <a:xfrm>
              <a:off x="8953500" y="1219200"/>
              <a:ext cx="190500"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75545" y="1186019"/>
              <a:ext cx="1044575" cy="117475"/>
            </a:xfrm>
            <a:prstGeom prst="rect">
              <a:avLst/>
            </a:prstGeom>
          </p:spPr>
        </p:pic>
      </p:grpSp>
    </p:spTree>
    <p:extLst>
      <p:ext uri="{BB962C8B-B14F-4D97-AF65-F5344CB8AC3E}">
        <p14:creationId xmlns:p14="http://schemas.microsoft.com/office/powerpoint/2010/main" val="23102577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4756768"/>
            <a:ext cx="9144000" cy="609600"/>
          </a:xfrm>
          <a:prstGeom prst="rect">
            <a:avLst/>
          </a:prstGeom>
          <a:solidFill>
            <a:srgbClr val="3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92288" y="4800600"/>
            <a:ext cx="5486400" cy="566738"/>
          </a:xfr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37BF56C-3D6C-4ADD-9F53-C4C3D4872BDD}" type="datetimeFigureOut">
              <a:rPr lang="en-US" smtClean="0"/>
              <a:t>1/31/2019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62F060-C6FA-45C7-AAF0-D50A35732905}" type="slidenum">
              <a:rPr lang="en-US" smtClean="0"/>
              <a:t>‹#›</a:t>
            </a:fld>
            <a:endParaRPr lang="en-US"/>
          </a:p>
        </p:txBody>
      </p:sp>
      <p:grpSp>
        <p:nvGrpSpPr>
          <p:cNvPr id="9" name="Group 8"/>
          <p:cNvGrpSpPr/>
          <p:nvPr userDrawn="1"/>
        </p:nvGrpSpPr>
        <p:grpSpPr>
          <a:xfrm>
            <a:off x="0" y="5638800"/>
            <a:ext cx="9144000" cy="1074894"/>
            <a:chOff x="0" y="228600"/>
            <a:chExt cx="9144000" cy="1074894"/>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58360" y="228600"/>
              <a:ext cx="678944" cy="905259"/>
            </a:xfrm>
            <a:prstGeom prst="rect">
              <a:avLst/>
            </a:prstGeom>
          </p:spPr>
        </p:pic>
        <p:sp>
          <p:nvSpPr>
            <p:cNvPr id="11" name="Rectangle 10"/>
            <p:cNvSpPr/>
            <p:nvPr userDrawn="1"/>
          </p:nvSpPr>
          <p:spPr>
            <a:xfrm>
              <a:off x="0" y="386395"/>
              <a:ext cx="7848600"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p:cNvSpPr/>
            <p:nvPr userDrawn="1"/>
          </p:nvSpPr>
          <p:spPr>
            <a:xfrm>
              <a:off x="8953500" y="381000"/>
              <a:ext cx="190500" cy="51114"/>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p:cNvSpPr/>
            <p:nvPr userDrawn="1"/>
          </p:nvSpPr>
          <p:spPr>
            <a:xfrm>
              <a:off x="0" y="1224595"/>
              <a:ext cx="7848600"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953500" y="1219200"/>
              <a:ext cx="190500"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75545" y="1186019"/>
              <a:ext cx="1044575" cy="117475"/>
            </a:xfrm>
            <a:prstGeom prst="rect">
              <a:avLst/>
            </a:prstGeom>
          </p:spPr>
        </p:pic>
      </p:grpSp>
    </p:spTree>
    <p:extLst>
      <p:ext uri="{BB962C8B-B14F-4D97-AF65-F5344CB8AC3E}">
        <p14:creationId xmlns:p14="http://schemas.microsoft.com/office/powerpoint/2010/main" val="326372429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5EE559D-3003-074E-8D33-AC62CF33EAAC}"/>
              </a:ext>
            </a:extLst>
          </p:cNvPr>
          <p:cNvSpPr>
            <a:spLocks noGrp="1"/>
          </p:cNvSpPr>
          <p:nvPr>
            <p:ph type="dt" sz="half" idx="10"/>
          </p:nvPr>
        </p:nvSpPr>
        <p:spPr/>
        <p:txBody>
          <a:bodyPr/>
          <a:lstStyle/>
          <a:p>
            <a:fld id="{16988AAF-9755-4C45-A081-B83A2EE022B5}" type="datetimeFigureOut">
              <a:rPr lang="ro-RO" smtClean="0"/>
              <a:t>31.01.2019</a:t>
            </a:fld>
            <a:endParaRPr lang="ro-RO"/>
          </a:p>
        </p:txBody>
      </p:sp>
      <p:sp>
        <p:nvSpPr>
          <p:cNvPr id="3" name="Footer Placeholder 2">
            <a:extLst>
              <a:ext uri="{FF2B5EF4-FFF2-40B4-BE49-F238E27FC236}">
                <a16:creationId xmlns="" xmlns:a16="http://schemas.microsoft.com/office/drawing/2014/main" id="{15C8BBBC-C05A-E94F-B706-474AF0F4F3CA}"/>
              </a:ext>
            </a:extLst>
          </p:cNvPr>
          <p:cNvSpPr>
            <a:spLocks noGrp="1"/>
          </p:cNvSpPr>
          <p:nvPr>
            <p:ph type="ftr" sz="quarter" idx="11"/>
          </p:nvPr>
        </p:nvSpPr>
        <p:spPr/>
        <p:txBody>
          <a:bodyPr/>
          <a:lstStyle/>
          <a:p>
            <a:endParaRPr lang="ro-RO"/>
          </a:p>
        </p:txBody>
      </p:sp>
      <p:sp>
        <p:nvSpPr>
          <p:cNvPr id="4" name="Slide Number Placeholder 3">
            <a:extLst>
              <a:ext uri="{FF2B5EF4-FFF2-40B4-BE49-F238E27FC236}">
                <a16:creationId xmlns="" xmlns:a16="http://schemas.microsoft.com/office/drawing/2014/main" id="{93CE02FC-2129-2448-9893-1A7DBA22479E}"/>
              </a:ext>
            </a:extLst>
          </p:cNvPr>
          <p:cNvSpPr>
            <a:spLocks noGrp="1"/>
          </p:cNvSpPr>
          <p:nvPr>
            <p:ph type="sldNum" sz="quarter" idx="12"/>
          </p:nvPr>
        </p:nvSpPr>
        <p:spPr/>
        <p:txBody>
          <a:bodyPr/>
          <a:lstStyle/>
          <a:p>
            <a:fld id="{E2E2B8F3-5977-4B42-BA7D-668F1B17F844}" type="slidenum">
              <a:rPr lang="ro-RO" smtClean="0"/>
              <a:t>‹#›</a:t>
            </a:fld>
            <a:endParaRPr lang="ro-RO"/>
          </a:p>
        </p:txBody>
      </p:sp>
    </p:spTree>
    <p:extLst>
      <p:ext uri="{BB962C8B-B14F-4D97-AF65-F5344CB8AC3E}">
        <p14:creationId xmlns:p14="http://schemas.microsoft.com/office/powerpoint/2010/main" val="110798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CEB478-9C4C-41C1-8B59-AE00A88F66B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00D078-F54C-46CC-BAE5-0FC9521C8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1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CEB478-9C4C-41C1-8B59-AE00A88F66B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00D078-F54C-46CC-BAE5-0FC9521C8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861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BF56C-3D6C-4ADD-9F53-C4C3D4872BDD}" type="datetimeFigureOut">
              <a:rPr lang="en-US" smtClean="0"/>
              <a:t>1/31/2019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62F060-C6FA-45C7-AAF0-D50A35732905}" type="slidenum">
              <a:rPr lang="en-US" smtClean="0"/>
              <a:t>‹#›</a:t>
            </a:fld>
            <a:endParaRPr lang="en-US"/>
          </a:p>
        </p:txBody>
      </p:sp>
    </p:spTree>
    <p:extLst>
      <p:ext uri="{BB962C8B-B14F-4D97-AF65-F5344CB8AC3E}">
        <p14:creationId xmlns:p14="http://schemas.microsoft.com/office/powerpoint/2010/main" val="3250170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7" r:id="rId6"/>
    <p:sldLayoutId id="2147483670" r:id="rId7"/>
  </p:sldLayoutIdLst>
  <p:txStyles>
    <p:titleStyle>
      <a:lvl1pPr algn="ctr" defTabSz="914400" rtl="0" eaLnBrk="1" latinLnBrk="0" hangingPunct="1">
        <a:spcBef>
          <a:spcPct val="0"/>
        </a:spcBef>
        <a:buNone/>
        <a:defRPr sz="4000" kern="1200">
          <a:solidFill>
            <a:srgbClr val="3055A5"/>
          </a:solidFill>
          <a:latin typeface="HelveticaNeueLT Pro 95 Bl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HelveticaNeueLT Pro 95 Blk" pitchFamily="34" charset="0"/>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HelveticaNeueLT Pro 55 Roman" pitchFamily="34" charset="0"/>
          <a:ea typeface="+mn-ea"/>
          <a:cs typeface="+mn-cs"/>
        </a:defRPr>
      </a:lvl2pPr>
      <a:lvl3pPr marL="1143000" indent="-228600" algn="l" defTabSz="914400" rtl="0" eaLnBrk="1" latinLnBrk="0" hangingPunct="1">
        <a:spcBef>
          <a:spcPct val="20000"/>
        </a:spcBef>
        <a:buFont typeface="Arial" pitchFamily="34" charset="0"/>
        <a:buChar char="•"/>
        <a:defRPr sz="2000" b="0" kern="1200">
          <a:solidFill>
            <a:schemeClr val="tx1"/>
          </a:solidFill>
          <a:latin typeface="HelveticaNeueLT Pro 55 Roman"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NeueLT Pro 55 Roman"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HelveticaNeueLT Pro 55 Roma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CEB478-9C4C-41C1-8B59-AE00A88F66B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0D078-F54C-46CC-BAE5-0FC9521C8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8202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FC6E71E-2CEA-E44B-B641-CFD9F52F306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ro-RO"/>
          </a:p>
        </p:txBody>
      </p:sp>
      <p:sp>
        <p:nvSpPr>
          <p:cNvPr id="3" name="Text Placeholder 2">
            <a:extLst>
              <a:ext uri="{FF2B5EF4-FFF2-40B4-BE49-F238E27FC236}">
                <a16:creationId xmlns="" xmlns:a16="http://schemas.microsoft.com/office/drawing/2014/main" id="{4FCB1A17-8020-AF43-9F4F-97EAE407183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 xmlns:a16="http://schemas.microsoft.com/office/drawing/2014/main" id="{BE700C1C-423B-3B41-B2C5-E551CA00232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5" name="Footer Placeholder 4">
            <a:extLst>
              <a:ext uri="{FF2B5EF4-FFF2-40B4-BE49-F238E27FC236}">
                <a16:creationId xmlns="" xmlns:a16="http://schemas.microsoft.com/office/drawing/2014/main" id="{2E47884D-01F0-3E4D-874C-39733094D87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o-RO">
              <a:solidFill>
                <a:prstClr val="black">
                  <a:tint val="75000"/>
                </a:prstClr>
              </a:solidFill>
            </a:endParaRPr>
          </a:p>
        </p:txBody>
      </p:sp>
      <p:sp>
        <p:nvSpPr>
          <p:cNvPr id="6" name="Slide Number Placeholder 5">
            <a:extLst>
              <a:ext uri="{FF2B5EF4-FFF2-40B4-BE49-F238E27FC236}">
                <a16:creationId xmlns="" xmlns:a16="http://schemas.microsoft.com/office/drawing/2014/main" id="{194F4559-EF27-7E44-A75D-6FBAC404365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319336410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o-R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FC6E71E-2CEA-E44B-B641-CFD9F52F306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ro-RO"/>
          </a:p>
        </p:txBody>
      </p:sp>
      <p:sp>
        <p:nvSpPr>
          <p:cNvPr id="3" name="Text Placeholder 2">
            <a:extLst>
              <a:ext uri="{FF2B5EF4-FFF2-40B4-BE49-F238E27FC236}">
                <a16:creationId xmlns="" xmlns:a16="http://schemas.microsoft.com/office/drawing/2014/main" id="{4FCB1A17-8020-AF43-9F4F-97EAE407183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 xmlns:a16="http://schemas.microsoft.com/office/drawing/2014/main" id="{BE700C1C-423B-3B41-B2C5-E551CA00232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988AAF-9755-4C45-A081-B83A2EE022B5}" type="datetimeFigureOut">
              <a:rPr lang="ro-RO" smtClean="0">
                <a:solidFill>
                  <a:prstClr val="black">
                    <a:tint val="75000"/>
                  </a:prstClr>
                </a:solidFill>
              </a:rPr>
              <a:pPr/>
              <a:t>31.01.2019</a:t>
            </a:fld>
            <a:endParaRPr lang="ro-RO">
              <a:solidFill>
                <a:prstClr val="black">
                  <a:tint val="75000"/>
                </a:prstClr>
              </a:solidFill>
            </a:endParaRPr>
          </a:p>
        </p:txBody>
      </p:sp>
      <p:sp>
        <p:nvSpPr>
          <p:cNvPr id="5" name="Footer Placeholder 4">
            <a:extLst>
              <a:ext uri="{FF2B5EF4-FFF2-40B4-BE49-F238E27FC236}">
                <a16:creationId xmlns="" xmlns:a16="http://schemas.microsoft.com/office/drawing/2014/main" id="{2E47884D-01F0-3E4D-874C-39733094D87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o-RO">
              <a:solidFill>
                <a:prstClr val="black">
                  <a:tint val="75000"/>
                </a:prstClr>
              </a:solidFill>
            </a:endParaRPr>
          </a:p>
        </p:txBody>
      </p:sp>
      <p:sp>
        <p:nvSpPr>
          <p:cNvPr id="6" name="Slide Number Placeholder 5">
            <a:extLst>
              <a:ext uri="{FF2B5EF4-FFF2-40B4-BE49-F238E27FC236}">
                <a16:creationId xmlns="" xmlns:a16="http://schemas.microsoft.com/office/drawing/2014/main" id="{194F4559-EF27-7E44-A75D-6FBAC404365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2E2B8F3-5977-4B42-BA7D-668F1B17F844}"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25558241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o-R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drive.google.com/file/d/1fry4280NcALIsDE4brICrZucmn3tG7DF/view?usp=sharing" TargetMode="External"/><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hyperlink" Target="https://drive.google.com/file/d/0B-o__DuSYpz2TXpELTE5OWIxdVU/view?usp=sharing" TargetMode="Externa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hyperlink" Target="https://drive.google.com/file/d/1-xInIl9pu0XC8ASiQkWL-YMUIO_GCY1o/view" TargetMode="External"/><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hyperlink" Target="https://drive.google.com/file/d/1NdATSfD6Ho82d89dakWylHgnLssA9Mf4/view" TargetMode="External"/><Relationship Id="rId2" Type="http://schemas.openxmlformats.org/officeDocument/2006/relationships/hyperlink" Target="https://drive.google.com/file/d/1roBQYzJAqnZJQoFxvt2qM7Um0ZDTByPx/view" TargetMode="External"/><Relationship Id="rId1" Type="http://schemas.openxmlformats.org/officeDocument/2006/relationships/slideLayout" Target="../slideLayouts/slideLayout5.xml"/><Relationship Id="rId6" Type="http://schemas.openxmlformats.org/officeDocument/2006/relationships/hyperlink" Target="https://drive.google.com/file/d/1az4ATbvC4P0B7a-VwxK4D-ngf1hNVioY/view" TargetMode="External"/><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hyperlink" Target="https://drive.google.com/file/d/1qbx5kj1ozaOdR1r-J86kDkGM3heYMdMV/view" TargetMode="External"/><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facebook.com/CSMBOfficial/videos/1574267875960319/"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jpg"/><Relationship Id="rId11" Type="http://schemas.openxmlformats.org/officeDocument/2006/relationships/image" Target="../media/image56.jpg"/><Relationship Id="rId5" Type="http://schemas.openxmlformats.org/officeDocument/2006/relationships/image" Target="../media/image50.jpg"/><Relationship Id="rId10" Type="http://schemas.openxmlformats.org/officeDocument/2006/relationships/image" Target="../media/image55.jpg"/><Relationship Id="rId4" Type="http://schemas.openxmlformats.org/officeDocument/2006/relationships/image" Target="../media/image49.jpg"/><Relationship Id="rId9" Type="http://schemas.openxmlformats.org/officeDocument/2006/relationships/image" Target="../media/image54.jpg"/></Relationships>
</file>

<file path=ppt/slides/_rels/slide3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g"/><Relationship Id="rId7" Type="http://schemas.openxmlformats.org/officeDocument/2006/relationships/image" Target="../media/image62.jpe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youtube.com/watch?v=e6fZUVPIljU" TargetMode="Externa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hyperlink" Target="https://www.youtube.com/watch?v=Jcd7INOEETo"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25.xml"/><Relationship Id="rId4" Type="http://schemas.openxmlformats.org/officeDocument/2006/relationships/image" Target="../media/image69.jp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6.xml"/><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6.xml"/><Relationship Id="rId4" Type="http://schemas.openxmlformats.org/officeDocument/2006/relationships/image" Target="../media/image84.jpeg"/></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6.xml"/><Relationship Id="rId5" Type="http://schemas.openxmlformats.org/officeDocument/2006/relationships/image" Target="../media/image88.jpeg"/><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6.xml"/><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36.xml"/><Relationship Id="rId5" Type="http://schemas.openxmlformats.org/officeDocument/2006/relationships/image" Target="../media/image95.jpeg"/><Relationship Id="rId4" Type="http://schemas.openxmlformats.org/officeDocument/2006/relationships/image" Target="../media/image94.jpeg"/></Relationships>
</file>

<file path=ppt/slides/_rels/slide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4.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 Id="rId5" Type="http://schemas.openxmlformats.org/officeDocument/2006/relationships/image" Target="../media/image106.png"/><Relationship Id="rId4" Type="http://schemas.openxmlformats.org/officeDocument/2006/relationships/hyperlink" Target="https://www.youtube.com/watch?v=s9l201fhD_8"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s://www.facebook.com/campanieCSMBucuresti/"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5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4.xml"/><Relationship Id="rId5" Type="http://schemas.openxmlformats.org/officeDocument/2006/relationships/image" Target="../media/image116.jpeg"/><Relationship Id="rId4" Type="http://schemas.openxmlformats.org/officeDocument/2006/relationships/image" Target="../media/image11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png"/><Relationship Id="rId9" Type="http://schemas.openxmlformats.org/officeDocument/2006/relationships/image" Target="../media/image119.jpeg"/></Relationships>
</file>

<file path=ppt/slides/_rels/slide57.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png"/><Relationship Id="rId9" Type="http://schemas.openxmlformats.org/officeDocument/2006/relationships/image" Target="../media/image121.jpeg"/></Relationships>
</file>

<file path=ppt/slides/_rels/slide58.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png"/><Relationship Id="rId9" Type="http://schemas.openxmlformats.org/officeDocument/2006/relationships/image" Target="../media/image123.png"/></Relationships>
</file>

<file path=ppt/slides/_rels/slide59.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png"/><Relationship Id="rId9" Type="http://schemas.openxmlformats.org/officeDocument/2006/relationships/image" Target="../media/image125.jpeg"/></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3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9715" y="1219200"/>
            <a:ext cx="3189767" cy="4253023"/>
          </a:xfrm>
          <a:prstGeom prst="rect">
            <a:avLst/>
          </a:prstGeom>
        </p:spPr>
      </p:pic>
      <p:sp>
        <p:nvSpPr>
          <p:cNvPr id="8" name="Rectangle 7"/>
          <p:cNvSpPr/>
          <p:nvPr/>
        </p:nvSpPr>
        <p:spPr>
          <a:xfrm>
            <a:off x="4572000" y="2037325"/>
            <a:ext cx="4572000" cy="9627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p:cNvSpPr/>
          <p:nvPr/>
        </p:nvSpPr>
        <p:spPr>
          <a:xfrm>
            <a:off x="4572000" y="4800600"/>
            <a:ext cx="4572000" cy="9627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p:nvSpPr>
        <p:spPr>
          <a:xfrm>
            <a:off x="0" y="2037324"/>
            <a:ext cx="685800" cy="96276"/>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p:cNvSpPr/>
          <p:nvPr/>
        </p:nvSpPr>
        <p:spPr>
          <a:xfrm>
            <a:off x="0" y="4800599"/>
            <a:ext cx="685800" cy="96276"/>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itle 13"/>
          <p:cNvSpPr>
            <a:spLocks noGrp="1"/>
          </p:cNvSpPr>
          <p:nvPr>
            <p:ph type="ctrTitle"/>
          </p:nvPr>
        </p:nvSpPr>
        <p:spPr>
          <a:xfrm>
            <a:off x="4495800" y="2514600"/>
            <a:ext cx="4267200" cy="1470025"/>
          </a:xfrm>
        </p:spPr>
        <p:txBody>
          <a:bodyPr>
            <a:noAutofit/>
          </a:bodyPr>
          <a:lstStyle/>
          <a:p>
            <a:r>
              <a:rPr lang="en-US" dirty="0" smtClean="0"/>
              <a:t>RAPORT ACTIVITATE</a:t>
            </a:r>
            <a:endParaRPr lang="en-US" dirty="0"/>
          </a:p>
        </p:txBody>
      </p:sp>
      <p:sp>
        <p:nvSpPr>
          <p:cNvPr id="15" name="Subtitle 14"/>
          <p:cNvSpPr>
            <a:spLocks noGrp="1"/>
          </p:cNvSpPr>
          <p:nvPr>
            <p:ph type="subTitle" idx="1"/>
          </p:nvPr>
        </p:nvSpPr>
        <p:spPr>
          <a:xfrm>
            <a:off x="4495800" y="3924299"/>
            <a:ext cx="3962400" cy="1752600"/>
          </a:xfrm>
        </p:spPr>
        <p:txBody>
          <a:bodyPr>
            <a:normAutofit/>
          </a:bodyPr>
          <a:lstStyle/>
          <a:p>
            <a:r>
              <a:rPr lang="en-US" dirty="0" smtClean="0"/>
              <a:t>2018</a:t>
            </a:r>
          </a:p>
          <a:p>
            <a:r>
              <a:rPr lang="en-US" dirty="0" smtClean="0"/>
              <a:t>Nr. 13055/29.01.2019</a:t>
            </a:r>
          </a:p>
          <a:p>
            <a:endParaRPr lang="en-US" dirty="0"/>
          </a:p>
          <a:p>
            <a:endParaRPr lang="en-US" dirty="0"/>
          </a:p>
        </p:txBody>
      </p:sp>
    </p:spTree>
    <p:extLst>
      <p:ext uri="{BB962C8B-B14F-4D97-AF65-F5344CB8AC3E}">
        <p14:creationId xmlns:p14="http://schemas.microsoft.com/office/powerpoint/2010/main" val="396398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SPORTIVI</a:t>
            </a:r>
            <a:r>
              <a:rPr lang="ro-RO" b="1" dirty="0" smtClean="0"/>
              <a:t> RUGBY ȘI VOLEI</a:t>
            </a:r>
            <a:endParaRPr lang="en-US" b="1"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81200"/>
            <a:ext cx="5257800" cy="3138984"/>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3400" y="2179092"/>
            <a:ext cx="4708198" cy="2743200"/>
          </a:xfrm>
          <a:prstGeom prst="rect">
            <a:avLst/>
          </a:prstGeom>
        </p:spPr>
      </p:pic>
    </p:spTree>
    <p:extLst>
      <p:ext uri="{BB962C8B-B14F-4D97-AF65-F5344CB8AC3E}">
        <p14:creationId xmlns:p14="http://schemas.microsoft.com/office/powerpoint/2010/main" val="1057751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SPORTIVI </a:t>
            </a:r>
            <a:r>
              <a:rPr lang="ro-RO" b="1" dirty="0" smtClean="0"/>
              <a:t>ATLETISM ȘI BASCHET</a:t>
            </a:r>
            <a:endParaRPr lang="en-US" b="1"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897" y="2209800"/>
            <a:ext cx="4618295" cy="2531444"/>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9600" y="2448827"/>
            <a:ext cx="4510443" cy="2262739"/>
          </a:xfrm>
          <a:prstGeom prst="rect">
            <a:avLst/>
          </a:prstGeom>
        </p:spPr>
      </p:pic>
    </p:spTree>
    <p:extLst>
      <p:ext uri="{BB962C8B-B14F-4D97-AF65-F5344CB8AC3E}">
        <p14:creationId xmlns:p14="http://schemas.microsoft.com/office/powerpoint/2010/main" val="2543153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SPORTIVI</a:t>
            </a:r>
            <a:r>
              <a:rPr lang="ro-RO" b="1" dirty="0" smtClean="0"/>
              <a:t> MOTO ȘI TENIS</a:t>
            </a:r>
            <a:endParaRPr lang="en-US" b="1"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67200" y="2209800"/>
            <a:ext cx="4800600" cy="2574758"/>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51" y="2286000"/>
            <a:ext cx="4243110" cy="2362200"/>
          </a:xfrm>
          <a:prstGeom prst="rect">
            <a:avLst/>
          </a:prstGeom>
        </p:spPr>
      </p:pic>
    </p:spTree>
    <p:extLst>
      <p:ext uri="{BB962C8B-B14F-4D97-AF65-F5344CB8AC3E}">
        <p14:creationId xmlns:p14="http://schemas.microsoft.com/office/powerpoint/2010/main" val="1868544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a:t>
            </a:r>
            <a:r>
              <a:rPr lang="ro-RO" b="1" dirty="0" smtClean="0"/>
              <a:t>PORTIVI </a:t>
            </a:r>
            <a:r>
              <a:rPr lang="en-US" b="1" dirty="0" smtClean="0"/>
              <a:t>DANS SPORTIV</a:t>
            </a:r>
            <a:r>
              <a:rPr lang="ro-RO" b="1" dirty="0" smtClean="0"/>
              <a:t> ȘI</a:t>
            </a:r>
            <a:r>
              <a:rPr lang="en-US" b="1" dirty="0" smtClean="0"/>
              <a:t> </a:t>
            </a:r>
            <a:r>
              <a:rPr lang="ro-RO" b="1" dirty="0" smtClean="0"/>
              <a:t>ȘAH</a:t>
            </a:r>
            <a:endParaRPr lang="en-US" b="1"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81200"/>
            <a:ext cx="4648200" cy="2622422"/>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800" y="2105989"/>
            <a:ext cx="4472539" cy="2694611"/>
          </a:xfrm>
          <a:prstGeom prst="rect">
            <a:avLst/>
          </a:prstGeom>
        </p:spPr>
      </p:pic>
    </p:spTree>
    <p:extLst>
      <p:ext uri="{BB962C8B-B14F-4D97-AF65-F5344CB8AC3E}">
        <p14:creationId xmlns:p14="http://schemas.microsoft.com/office/powerpoint/2010/main" val="25434874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SPORTIVI </a:t>
            </a:r>
            <a:r>
              <a:rPr lang="ro-RO" b="1" dirty="0" smtClean="0"/>
              <a:t>CSM BUCURESTI</a:t>
            </a:r>
            <a:br>
              <a:rPr lang="ro-RO" b="1" dirty="0" smtClean="0"/>
            </a:br>
            <a:r>
              <a:rPr lang="ro-RO" b="1" dirty="0" smtClean="0"/>
              <a:t>Evoluția 2017-2018 </a:t>
            </a:r>
            <a:endParaRPr lang="en-US" b="1" dirty="0"/>
          </a:p>
        </p:txBody>
      </p:sp>
      <p:sp>
        <p:nvSpPr>
          <p:cNvPr id="4" name="TextBox 3"/>
          <p:cNvSpPr txBox="1"/>
          <p:nvPr/>
        </p:nvSpPr>
        <p:spPr>
          <a:xfrm>
            <a:off x="7848600" y="2133600"/>
            <a:ext cx="1295400" cy="523220"/>
          </a:xfrm>
          <a:prstGeom prst="rect">
            <a:avLst/>
          </a:prstGeom>
          <a:noFill/>
        </p:spPr>
        <p:txBody>
          <a:bodyPr wrap="square" rtlCol="0">
            <a:spAutoFit/>
          </a:bodyPr>
          <a:lstStyle/>
          <a:p>
            <a:r>
              <a:rPr lang="ro-RO" sz="2800" b="1" dirty="0" smtClean="0"/>
              <a:t>2018 </a:t>
            </a:r>
            <a:endParaRPr lang="en-US" sz="2800" b="1" dirty="0"/>
          </a:p>
        </p:txBody>
      </p:sp>
      <p:pic>
        <p:nvPicPr>
          <p:cNvPr id="6" name="Picture 5"/>
          <p:cNvPicPr/>
          <p:nvPr/>
        </p:nvPicPr>
        <p:blipFill rotWithShape="1">
          <a:blip r:embed="rId2"/>
          <a:srcRect l="21260" t="31909" r="28525" b="20988"/>
          <a:stretch/>
        </p:blipFill>
        <p:spPr bwMode="auto">
          <a:xfrm>
            <a:off x="3048000" y="4267200"/>
            <a:ext cx="6121667" cy="2438400"/>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685800" y="4953000"/>
            <a:ext cx="1447800" cy="523220"/>
          </a:xfrm>
          <a:prstGeom prst="rect">
            <a:avLst/>
          </a:prstGeom>
          <a:noFill/>
        </p:spPr>
        <p:txBody>
          <a:bodyPr wrap="square" rtlCol="0">
            <a:spAutoFit/>
          </a:bodyPr>
          <a:lstStyle/>
          <a:p>
            <a:pPr algn="ctr"/>
            <a:r>
              <a:rPr lang="ro-RO" sz="2800" b="1" dirty="0" smtClean="0"/>
              <a:t>2017 </a:t>
            </a:r>
            <a:endParaRPr lang="en-US" sz="2800" b="1"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078" y="1600200"/>
            <a:ext cx="7747425" cy="2438400"/>
          </a:xfrm>
          <a:prstGeom prst="rect">
            <a:avLst/>
          </a:prstGeom>
        </p:spPr>
      </p:pic>
    </p:spTree>
    <p:extLst>
      <p:ext uri="{BB962C8B-B14F-4D97-AF65-F5344CB8AC3E}">
        <p14:creationId xmlns:p14="http://schemas.microsoft.com/office/powerpoint/2010/main" val="21788032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a:bodyPr>
          <a:lstStyle/>
          <a:p>
            <a:r>
              <a:rPr lang="ro-RO" b="1" dirty="0" smtClean="0">
                <a:solidFill>
                  <a:schemeClr val="tx1"/>
                </a:solidFill>
              </a:rPr>
              <a:t>PERFORMANȚE SPORTIVE</a:t>
            </a:r>
            <a:endParaRPr lang="en-US" b="1" dirty="0">
              <a:solidFill>
                <a:schemeClr val="tx1"/>
              </a:solidFill>
            </a:endParaRPr>
          </a:p>
        </p:txBody>
      </p:sp>
    </p:spTree>
    <p:extLst>
      <p:ext uri="{BB962C8B-B14F-4D97-AF65-F5344CB8AC3E}">
        <p14:creationId xmlns:p14="http://schemas.microsoft.com/office/powerpoint/2010/main" val="10120368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a:bodyPr>
          <a:lstStyle/>
          <a:p>
            <a:r>
              <a:rPr lang="en-US" dirty="0"/>
              <a:t> </a:t>
            </a:r>
            <a:br>
              <a:rPr lang="en-US" dirty="0"/>
            </a:br>
            <a:endParaRPr lang="en-US" dirty="0"/>
          </a:p>
        </p:txBody>
      </p:sp>
      <p:pic>
        <p:nvPicPr>
          <p:cNvPr id="6" name="Picture 5"/>
          <p:cNvPicPr/>
          <p:nvPr/>
        </p:nvPicPr>
        <p:blipFill>
          <a:blip r:embed="rId3" cstate="screen">
            <a:extLst>
              <a:ext uri="{28A0092B-C50C-407E-A947-70E740481C1C}">
                <a14:useLocalDpi xmlns:a14="http://schemas.microsoft.com/office/drawing/2010/main"/>
              </a:ext>
            </a:extLst>
          </a:blip>
          <a:stretch>
            <a:fillRect/>
          </a:stretch>
        </p:blipFill>
        <p:spPr>
          <a:xfrm>
            <a:off x="3887787" y="457200"/>
            <a:ext cx="943610" cy="1259840"/>
          </a:xfrm>
          <a:prstGeom prst="rect">
            <a:avLst/>
          </a:prstGeom>
        </p:spPr>
      </p:pic>
      <p:sp>
        <p:nvSpPr>
          <p:cNvPr id="7" name="Rectangle 6"/>
          <p:cNvSpPr/>
          <p:nvPr/>
        </p:nvSpPr>
        <p:spPr>
          <a:xfrm>
            <a:off x="2185352"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8" name="Picture 7"/>
          <p:cNvPicPr/>
          <p:nvPr/>
        </p:nvPicPr>
        <p:blipFill>
          <a:blip r:embed="rId4" cstate="screen">
            <a:extLst>
              <a:ext uri="{28A0092B-C50C-407E-A947-70E740481C1C}">
                <a14:useLocalDpi xmlns:a14="http://schemas.microsoft.com/office/drawing/2010/main"/>
              </a:ext>
            </a:extLst>
          </a:blip>
          <a:stretch>
            <a:fillRect/>
          </a:stretch>
        </p:blipFill>
        <p:spPr>
          <a:xfrm>
            <a:off x="6338252" y="501015"/>
            <a:ext cx="1691640" cy="634365"/>
          </a:xfrm>
          <a:prstGeom prst="rect">
            <a:avLst/>
          </a:prstGeom>
        </p:spPr>
      </p:pic>
      <p:sp>
        <p:nvSpPr>
          <p:cNvPr id="9" name="Rectangle 8"/>
          <p:cNvSpPr/>
          <p:nvPr/>
        </p:nvSpPr>
        <p:spPr>
          <a:xfrm>
            <a:off x="384810" y="669290"/>
            <a:ext cx="629602"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dirty="0">
              <a:solidFill>
                <a:prstClr val="white"/>
              </a:solidFill>
            </a:endParaRPr>
          </a:p>
        </p:txBody>
      </p:sp>
      <p:sp>
        <p:nvSpPr>
          <p:cNvPr id="10" name="Rectangle 9"/>
          <p:cNvSpPr/>
          <p:nvPr/>
        </p:nvSpPr>
        <p:spPr>
          <a:xfrm>
            <a:off x="7964486" y="669290"/>
            <a:ext cx="874713"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sz="1100" dirty="0">
              <a:solidFill>
                <a:prstClr val="white"/>
              </a:solidFill>
              <a:ea typeface="HelveticaNeueLT Pro 55 Roman"/>
              <a:cs typeface="Times New Roman"/>
            </a:endParaRPr>
          </a:p>
        </p:txBody>
      </p:sp>
      <p:pic>
        <p:nvPicPr>
          <p:cNvPr id="11" name="Picture 10"/>
          <p:cNvPicPr/>
          <p:nvPr/>
        </p:nvPicPr>
        <p:blipFill>
          <a:blip r:embed="rId6" cstate="screen">
            <a:extLst>
              <a:ext uri="{28A0092B-C50C-407E-A947-70E740481C1C}">
                <a14:useLocalDpi xmlns:a14="http://schemas.microsoft.com/office/drawing/2010/main"/>
              </a:ext>
            </a:extLst>
          </a:blip>
          <a:stretch>
            <a:fillRect/>
          </a:stretch>
        </p:blipFill>
        <p:spPr>
          <a:xfrm>
            <a:off x="793940" y="248285"/>
            <a:ext cx="1609344" cy="1463040"/>
          </a:xfrm>
          <a:prstGeom prst="rect">
            <a:avLst/>
          </a:prstGeom>
        </p:spPr>
      </p:pic>
      <p:sp>
        <p:nvSpPr>
          <p:cNvPr id="12" name="Rectangle 11"/>
          <p:cNvSpPr/>
          <p:nvPr/>
        </p:nvSpPr>
        <p:spPr>
          <a:xfrm>
            <a:off x="4865687"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3" name="Picture 12"/>
          <p:cNvPicPr/>
          <p:nvPr/>
        </p:nvPicPr>
        <p:blipFill>
          <a:blip r:embed="rId7">
            <a:extLst>
              <a:ext uri="{28A0092B-C50C-407E-A947-70E740481C1C}">
                <a14:useLocalDpi xmlns:a14="http://schemas.microsoft.com/office/drawing/2010/main"/>
              </a:ext>
            </a:extLst>
          </a:blip>
          <a:stretch>
            <a:fillRect/>
          </a:stretch>
        </p:blipFill>
        <p:spPr>
          <a:xfrm>
            <a:off x="1238250" y="6121400"/>
            <a:ext cx="1205230" cy="140970"/>
          </a:xfrm>
          <a:prstGeom prst="rect">
            <a:avLst/>
          </a:prstGeom>
        </p:spPr>
      </p:pic>
      <p:sp>
        <p:nvSpPr>
          <p:cNvPr id="14" name="Rectangle 13"/>
          <p:cNvSpPr/>
          <p:nvPr/>
        </p:nvSpPr>
        <p:spPr>
          <a:xfrm>
            <a:off x="2482850" y="6164580"/>
            <a:ext cx="62763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5" name="Rectangle 14"/>
          <p:cNvSpPr/>
          <p:nvPr/>
        </p:nvSpPr>
        <p:spPr>
          <a:xfrm>
            <a:off x="384810" y="6169660"/>
            <a:ext cx="8026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o-RO" sz="1100">
                <a:solidFill>
                  <a:prstClr val="white"/>
                </a:solidFill>
                <a:ea typeface="HelveticaNeueLT Pro 55 Roman"/>
                <a:cs typeface="Times New Roman"/>
              </a:rPr>
              <a:t>          </a:t>
            </a:r>
            <a:endParaRPr lang="en-US" sz="1100">
              <a:solidFill>
                <a:prstClr val="white"/>
              </a:solidFill>
              <a:ea typeface="HelveticaNeueLT Pro 55 Roman"/>
              <a:cs typeface="Times New Roman"/>
            </a:endParaRPr>
          </a:p>
        </p:txBody>
      </p:sp>
      <p:sp>
        <p:nvSpPr>
          <p:cNvPr id="16" name="Text Box 2"/>
          <p:cNvSpPr txBox="1">
            <a:spLocks noChangeArrowheads="1"/>
          </p:cNvSpPr>
          <p:nvPr/>
        </p:nvSpPr>
        <p:spPr bwMode="auto">
          <a:xfrm>
            <a:off x="2419985" y="6248400"/>
            <a:ext cx="4759960" cy="4876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600">
                <a:solidFill>
                  <a:srgbClr val="17427C"/>
                </a:solidFill>
                <a:latin typeface="HelveticaNeueLT Pro 55 Roman"/>
                <a:ea typeface="HelveticaNeueLT Pro 55 Roman"/>
                <a:cs typeface="Times New Roman"/>
              </a:rPr>
              <a:t>Calea Vitan, nr. 242, etaj 1, Sector 3, București, tel: +4 (021) 313.66.33, fax: +4 (021) 317.42.48, e-mail: office@csmbucuresti.ro</a:t>
            </a:r>
            <a:br>
              <a:rPr lang="en-US" sz="600">
                <a:solidFill>
                  <a:srgbClr val="17427C"/>
                </a:solidFill>
                <a:latin typeface="HelveticaNeueLT Pro 55 Roman"/>
                <a:ea typeface="HelveticaNeueLT Pro 55 Roman"/>
                <a:cs typeface="Times New Roman"/>
              </a:rPr>
            </a:br>
            <a:r>
              <a:rPr lang="en-US" sz="600">
                <a:solidFill>
                  <a:srgbClr val="17427C"/>
                </a:solidFill>
                <a:latin typeface="HelveticaNeueLT Pro 55 Roman"/>
                <a:ea typeface="HelveticaNeueLT Pro 55 Roman"/>
                <a:cs typeface="Times New Roman"/>
              </a:rPr>
              <a:t>www.csmbucuresti.ro</a:t>
            </a:r>
            <a:r>
              <a:rPr lang="en-US" sz="600">
                <a:solidFill>
                  <a:srgbClr val="262B33"/>
                </a:solidFill>
                <a:latin typeface="HelveticaNeueLT Pro 55 Roman"/>
                <a:ea typeface="HelveticaNeueLT Pro 55 Roman"/>
                <a:cs typeface="Courier New"/>
              </a:rPr>
              <a:t/>
            </a:r>
            <a:br>
              <a:rPr lang="en-US" sz="600">
                <a:solidFill>
                  <a:srgbClr val="262B33"/>
                </a:solidFill>
                <a:latin typeface="HelveticaNeueLT Pro 55 Roman"/>
                <a:ea typeface="HelveticaNeueLT Pro 55 Roman"/>
                <a:cs typeface="Courier New"/>
              </a:rPr>
            </a:br>
            <a:r>
              <a:rPr lang="en-US" sz="600">
                <a:solidFill>
                  <a:srgbClr val="1F497D"/>
                </a:solidFill>
                <a:latin typeface="HelveticaNeueLT Pro 55 Roman"/>
                <a:ea typeface="HelveticaNeueLT Pro 55 Roman"/>
                <a:cs typeface="Courier New"/>
              </a:rPr>
              <a:t>CSM București operează conform Regulamentului UE nr. 629/2016 privind protecția datelor personale</a:t>
            </a:r>
            <a:endParaRPr lang="en-US" sz="1100">
              <a:solidFill>
                <a:prstClr val="black"/>
              </a:solidFill>
              <a:latin typeface="HelveticaNeueLT Pro 55 Roman"/>
              <a:ea typeface="HelveticaNeueLT Pro 55 Roman"/>
              <a:cs typeface="Times New Roman"/>
            </a:endParaRPr>
          </a:p>
          <a:p>
            <a:pPr algn="ctr">
              <a:lnSpc>
                <a:spcPct val="115000"/>
              </a:lnSpc>
              <a:spcAft>
                <a:spcPts val="1000"/>
              </a:spcAft>
            </a:pPr>
            <a:r>
              <a:rPr lang="en-US" sz="600">
                <a:solidFill>
                  <a:srgbClr val="17427C"/>
                </a:solidFill>
                <a:latin typeface="HelveticaNeueLT Pro 55 Roman"/>
                <a:ea typeface="HelveticaNeueLT Pro 55 Roman"/>
                <a:cs typeface="Times New Roman"/>
              </a:rPr>
              <a:t> </a:t>
            </a:r>
            <a:endParaRPr lang="en-US" sz="1100">
              <a:solidFill>
                <a:prstClr val="black"/>
              </a:solidFill>
              <a:latin typeface="HelveticaNeueLT Pro 55 Roman"/>
              <a:ea typeface="HelveticaNeueLT Pro 55 Roman"/>
              <a:cs typeface="Times New Roman"/>
            </a:endParaRPr>
          </a:p>
        </p:txBody>
      </p:sp>
      <p:sp>
        <p:nvSpPr>
          <p:cNvPr id="4" name="TextBox 3"/>
          <p:cNvSpPr txBox="1"/>
          <p:nvPr/>
        </p:nvSpPr>
        <p:spPr>
          <a:xfrm>
            <a:off x="384811" y="1708973"/>
            <a:ext cx="8530589" cy="4524315"/>
          </a:xfrm>
          <a:prstGeom prst="rect">
            <a:avLst/>
          </a:prstGeom>
          <a:noFill/>
        </p:spPr>
        <p:txBody>
          <a:bodyPr wrap="square" rtlCol="0">
            <a:spAutoFit/>
          </a:bodyPr>
          <a:lstStyle/>
          <a:p>
            <a:r>
              <a:rPr lang="ro-RO" dirty="0">
                <a:latin typeface="HelveticaNeueLT Pro"/>
              </a:rPr>
              <a:t>CSM București a înregistrat performanțe la toate compartimentele sportive, printre care, cele mai notabile sunt</a:t>
            </a:r>
            <a:r>
              <a:rPr lang="en-US" dirty="0">
                <a:latin typeface="HelveticaNeueLT Pro"/>
              </a:rPr>
              <a:t>: </a:t>
            </a:r>
            <a:r>
              <a:rPr lang="ro-RO" dirty="0">
                <a:latin typeface="HelveticaNeueLT Pro"/>
              </a:rPr>
              <a:t> </a:t>
            </a:r>
            <a:endParaRPr lang="en-US" dirty="0" smtClean="0">
              <a:latin typeface="HelveticaNeueLT Pro"/>
            </a:endParaRPr>
          </a:p>
          <a:p>
            <a:endParaRPr lang="en-US" dirty="0" smtClean="0">
              <a:latin typeface="HelveticaNeueLT Pro"/>
            </a:endParaRPr>
          </a:p>
          <a:p>
            <a:pPr marL="285750" indent="-285750">
              <a:buFont typeface="Wingdings" panose="05000000000000000000" pitchFamily="2" charset="2"/>
              <a:buChar char="ü"/>
            </a:pPr>
            <a:r>
              <a:rPr lang="ro-RO" b="1" dirty="0" smtClean="0">
                <a:latin typeface="HelveticaNeueLT Pro"/>
              </a:rPr>
              <a:t>Handbal </a:t>
            </a:r>
            <a:r>
              <a:rPr lang="ro-RO" b="1" dirty="0">
                <a:latin typeface="HelveticaNeueLT Pro"/>
              </a:rPr>
              <a:t>feminin</a:t>
            </a:r>
            <a:r>
              <a:rPr lang="en-US" dirty="0">
                <a:latin typeface="HelveticaNeueLT Pro"/>
              </a:rPr>
              <a:t>: </a:t>
            </a:r>
            <a:r>
              <a:rPr lang="en-US" dirty="0" err="1">
                <a:latin typeface="HelveticaNeueLT Pro"/>
              </a:rPr>
              <a:t>Cupa</a:t>
            </a:r>
            <a:r>
              <a:rPr lang="en-US" dirty="0">
                <a:latin typeface="HelveticaNeueLT Pro"/>
              </a:rPr>
              <a:t> Rom</a:t>
            </a:r>
            <a:r>
              <a:rPr lang="ro-RO" dirty="0">
                <a:latin typeface="HelveticaNeueLT Pro"/>
              </a:rPr>
              <a:t>â</a:t>
            </a:r>
            <a:r>
              <a:rPr lang="en-US" dirty="0" err="1">
                <a:latin typeface="HelveticaNeueLT Pro"/>
              </a:rPr>
              <a:t>niei</a:t>
            </a:r>
            <a:r>
              <a:rPr lang="en-US" dirty="0">
                <a:latin typeface="HelveticaNeueLT Pro"/>
              </a:rPr>
              <a:t>, </a:t>
            </a:r>
            <a:r>
              <a:rPr lang="en-US" dirty="0" err="1">
                <a:latin typeface="HelveticaNeueLT Pro"/>
              </a:rPr>
              <a:t>Liga</a:t>
            </a:r>
            <a:r>
              <a:rPr lang="en-US" dirty="0">
                <a:latin typeface="HelveticaNeueLT Pro"/>
              </a:rPr>
              <a:t> Na</a:t>
            </a:r>
            <a:r>
              <a:rPr lang="ro-RO" dirty="0">
                <a:latin typeface="HelveticaNeueLT Pro"/>
              </a:rPr>
              <a:t>ț</a:t>
            </a:r>
            <a:r>
              <a:rPr lang="en-US" dirty="0" err="1">
                <a:latin typeface="HelveticaNeueLT Pro"/>
              </a:rPr>
              <a:t>ional</a:t>
            </a:r>
            <a:r>
              <a:rPr lang="ro-RO" dirty="0">
                <a:latin typeface="HelveticaNeueLT Pro"/>
              </a:rPr>
              <a:t>ă</a:t>
            </a:r>
            <a:r>
              <a:rPr lang="en-US" dirty="0">
                <a:latin typeface="HelveticaNeueLT Pro"/>
              </a:rPr>
              <a:t>, </a:t>
            </a:r>
            <a:r>
              <a:rPr lang="en-US" dirty="0" err="1">
                <a:latin typeface="HelveticaNeueLT Pro"/>
              </a:rPr>
              <a:t>locul</a:t>
            </a:r>
            <a:r>
              <a:rPr lang="en-US" dirty="0">
                <a:latin typeface="HelveticaNeueLT Pro"/>
              </a:rPr>
              <a:t> II</a:t>
            </a:r>
            <a:r>
              <a:rPr lang="ro-RO" dirty="0">
                <a:latin typeface="HelveticaNeueLT Pro"/>
              </a:rPr>
              <a:t>I</a:t>
            </a:r>
            <a:r>
              <a:rPr lang="en-US" dirty="0">
                <a:latin typeface="HelveticaNeueLT Pro"/>
              </a:rPr>
              <a:t> in Final 4 </a:t>
            </a:r>
            <a:r>
              <a:rPr lang="en-US" dirty="0" err="1">
                <a:latin typeface="HelveticaNeueLT Pro"/>
              </a:rPr>
              <a:t>Liga</a:t>
            </a:r>
            <a:r>
              <a:rPr lang="en-US" dirty="0">
                <a:latin typeface="HelveticaNeueLT Pro"/>
              </a:rPr>
              <a:t> </a:t>
            </a:r>
            <a:r>
              <a:rPr lang="en-US" dirty="0" err="1">
                <a:latin typeface="HelveticaNeueLT Pro"/>
              </a:rPr>
              <a:t>Campionilor</a:t>
            </a:r>
            <a:r>
              <a:rPr lang="en-US" dirty="0">
                <a:latin typeface="HelveticaNeueLT Pro"/>
              </a:rPr>
              <a:t> </a:t>
            </a:r>
            <a:endParaRPr lang="en-US" dirty="0" smtClean="0">
              <a:latin typeface="HelveticaNeueLT Pro"/>
            </a:endParaRPr>
          </a:p>
          <a:p>
            <a:pPr marL="285750" indent="-285750">
              <a:buFont typeface="Wingdings" panose="05000000000000000000" pitchFamily="2" charset="2"/>
              <a:buChar char="ü"/>
            </a:pPr>
            <a:r>
              <a:rPr lang="en-US" b="1" dirty="0" smtClean="0">
                <a:latin typeface="HelveticaNeueLT Pro"/>
              </a:rPr>
              <a:t>Volei </a:t>
            </a:r>
            <a:r>
              <a:rPr lang="en-US" b="1" dirty="0" err="1">
                <a:latin typeface="HelveticaNeueLT Pro"/>
              </a:rPr>
              <a:t>feminin</a:t>
            </a:r>
            <a:r>
              <a:rPr lang="en-US" dirty="0">
                <a:latin typeface="HelveticaNeueLT Pro"/>
              </a:rPr>
              <a:t>: </a:t>
            </a:r>
            <a:r>
              <a:rPr lang="en-US" dirty="0" err="1">
                <a:latin typeface="HelveticaNeueLT Pro"/>
              </a:rPr>
              <a:t>Cupa</a:t>
            </a:r>
            <a:r>
              <a:rPr lang="en-US" dirty="0">
                <a:latin typeface="HelveticaNeueLT Pro"/>
              </a:rPr>
              <a:t> Rom</a:t>
            </a:r>
            <a:r>
              <a:rPr lang="ro-RO" dirty="0">
                <a:latin typeface="HelveticaNeueLT Pro"/>
              </a:rPr>
              <a:t>â</a:t>
            </a:r>
            <a:r>
              <a:rPr lang="en-US" dirty="0" err="1">
                <a:latin typeface="HelveticaNeueLT Pro"/>
              </a:rPr>
              <a:t>niei</a:t>
            </a:r>
            <a:r>
              <a:rPr lang="en-US" dirty="0">
                <a:latin typeface="HelveticaNeueLT Pro"/>
              </a:rPr>
              <a:t>, </a:t>
            </a:r>
            <a:r>
              <a:rPr lang="en-US" dirty="0" err="1">
                <a:latin typeface="HelveticaNeueLT Pro"/>
              </a:rPr>
              <a:t>Campionatul</a:t>
            </a:r>
            <a:r>
              <a:rPr lang="en-US" dirty="0">
                <a:latin typeface="HelveticaNeueLT Pro"/>
              </a:rPr>
              <a:t> Rom</a:t>
            </a:r>
            <a:r>
              <a:rPr lang="ro-RO" dirty="0">
                <a:latin typeface="HelveticaNeueLT Pro"/>
              </a:rPr>
              <a:t>â</a:t>
            </a:r>
            <a:r>
              <a:rPr lang="en-US" dirty="0" err="1">
                <a:latin typeface="HelveticaNeueLT Pro"/>
              </a:rPr>
              <a:t>niei</a:t>
            </a:r>
            <a:r>
              <a:rPr lang="en-US" dirty="0">
                <a:latin typeface="HelveticaNeueLT Pro"/>
              </a:rPr>
              <a:t>, </a:t>
            </a:r>
            <a:r>
              <a:rPr lang="en-US" dirty="0" err="1">
                <a:latin typeface="HelveticaNeueLT Pro"/>
              </a:rPr>
              <a:t>Calificare</a:t>
            </a:r>
            <a:r>
              <a:rPr lang="en-US" dirty="0">
                <a:latin typeface="HelveticaNeueLT Pro"/>
              </a:rPr>
              <a:t> in </a:t>
            </a:r>
            <a:r>
              <a:rPr lang="en-US" dirty="0" err="1">
                <a:latin typeface="HelveticaNeueLT Pro"/>
              </a:rPr>
              <a:t>Liga</a:t>
            </a:r>
            <a:r>
              <a:rPr lang="en-US" dirty="0">
                <a:latin typeface="HelveticaNeueLT Pro"/>
              </a:rPr>
              <a:t> </a:t>
            </a:r>
            <a:r>
              <a:rPr lang="en-US" dirty="0" err="1" smtClean="0">
                <a:latin typeface="HelveticaNeueLT Pro"/>
              </a:rPr>
              <a:t>Campionilor</a:t>
            </a:r>
            <a:endParaRPr lang="en-US" dirty="0" smtClean="0">
              <a:latin typeface="HelveticaNeueLT Pro"/>
            </a:endParaRPr>
          </a:p>
          <a:p>
            <a:pPr marL="285750" indent="-285750">
              <a:buFont typeface="Wingdings" panose="05000000000000000000" pitchFamily="2" charset="2"/>
              <a:buChar char="ü"/>
            </a:pPr>
            <a:r>
              <a:rPr lang="en-US" b="1" dirty="0" smtClean="0">
                <a:latin typeface="HelveticaNeueLT Pro"/>
              </a:rPr>
              <a:t>Rugby</a:t>
            </a:r>
            <a:r>
              <a:rPr lang="en-US" dirty="0">
                <a:latin typeface="HelveticaNeueLT Pro"/>
              </a:rPr>
              <a:t>: </a:t>
            </a:r>
            <a:r>
              <a:rPr lang="en-US" dirty="0" err="1">
                <a:latin typeface="HelveticaNeueLT Pro"/>
              </a:rPr>
              <a:t>Cupa</a:t>
            </a:r>
            <a:r>
              <a:rPr lang="en-US" dirty="0">
                <a:latin typeface="HelveticaNeueLT Pro"/>
              </a:rPr>
              <a:t> Rom</a:t>
            </a:r>
            <a:r>
              <a:rPr lang="ro-RO" dirty="0">
                <a:latin typeface="HelveticaNeueLT Pro"/>
              </a:rPr>
              <a:t>â</a:t>
            </a:r>
            <a:r>
              <a:rPr lang="en-US" dirty="0" err="1">
                <a:latin typeface="HelveticaNeueLT Pro"/>
              </a:rPr>
              <a:t>niei</a:t>
            </a:r>
            <a:r>
              <a:rPr lang="en-US" dirty="0">
                <a:latin typeface="HelveticaNeueLT Pro"/>
              </a:rPr>
              <a:t>, </a:t>
            </a:r>
            <a:r>
              <a:rPr lang="en-US" dirty="0" err="1">
                <a:latin typeface="HelveticaNeueLT Pro"/>
              </a:rPr>
              <a:t>Cupa</a:t>
            </a:r>
            <a:r>
              <a:rPr lang="en-US" dirty="0">
                <a:latin typeface="HelveticaNeueLT Pro"/>
              </a:rPr>
              <a:t> </a:t>
            </a:r>
            <a:r>
              <a:rPr lang="en-US" dirty="0" err="1">
                <a:latin typeface="HelveticaNeueLT Pro"/>
              </a:rPr>
              <a:t>Regelui</a:t>
            </a:r>
            <a:r>
              <a:rPr lang="en-US" dirty="0">
                <a:latin typeface="HelveticaNeueLT Pro"/>
              </a:rPr>
              <a:t> </a:t>
            </a:r>
            <a:endParaRPr lang="en-US" dirty="0" smtClean="0">
              <a:latin typeface="HelveticaNeueLT Pro"/>
            </a:endParaRPr>
          </a:p>
          <a:p>
            <a:pPr marL="285750" indent="-285750">
              <a:buFont typeface="Wingdings" panose="05000000000000000000" pitchFamily="2" charset="2"/>
              <a:buChar char="ü"/>
            </a:pPr>
            <a:r>
              <a:rPr lang="en-US" b="1" dirty="0" err="1" smtClean="0">
                <a:latin typeface="HelveticaNeueLT Pro"/>
              </a:rPr>
              <a:t>Tenis</a:t>
            </a:r>
            <a:r>
              <a:rPr lang="en-US" dirty="0">
                <a:latin typeface="HelveticaNeueLT Pro"/>
              </a:rPr>
              <a:t>: </a:t>
            </a:r>
            <a:r>
              <a:rPr lang="ro-RO" dirty="0">
                <a:latin typeface="HelveticaNeueLT Pro"/>
              </a:rPr>
              <a:t>Campioană Națională pe echipe, Seniori și Senioare </a:t>
            </a:r>
            <a:endParaRPr lang="en-US" dirty="0" smtClean="0">
              <a:latin typeface="HelveticaNeueLT Pro"/>
            </a:endParaRPr>
          </a:p>
          <a:p>
            <a:pPr marL="285750" indent="-285750">
              <a:buFont typeface="Wingdings" panose="05000000000000000000" pitchFamily="2" charset="2"/>
              <a:buChar char="ü"/>
            </a:pPr>
            <a:r>
              <a:rPr lang="ro-RO" b="1" dirty="0" smtClean="0">
                <a:latin typeface="HelveticaNeueLT Pro"/>
              </a:rPr>
              <a:t>Moto</a:t>
            </a:r>
            <a:r>
              <a:rPr lang="en-US" b="1" dirty="0">
                <a:latin typeface="HelveticaNeueLT Pro"/>
              </a:rPr>
              <a:t>: </a:t>
            </a:r>
            <a:r>
              <a:rPr lang="ro-RO" dirty="0">
                <a:latin typeface="HelveticaNeueLT Pro"/>
              </a:rPr>
              <a:t> Titlul de Campion Național (individual) și Campion European BMU – Robert Mureșan </a:t>
            </a:r>
            <a:endParaRPr lang="en-US" dirty="0" smtClean="0">
              <a:latin typeface="HelveticaNeueLT Pro"/>
            </a:endParaRPr>
          </a:p>
          <a:p>
            <a:pPr marL="285750" indent="-285750">
              <a:buFont typeface="Wingdings" panose="05000000000000000000" pitchFamily="2" charset="2"/>
              <a:buChar char="ü"/>
            </a:pPr>
            <a:r>
              <a:rPr lang="en-US" b="1" dirty="0" err="1" smtClean="0">
                <a:latin typeface="HelveticaNeueLT Pro"/>
              </a:rPr>
              <a:t>Dans</a:t>
            </a:r>
            <a:r>
              <a:rPr lang="en-US" b="1" dirty="0" smtClean="0">
                <a:latin typeface="HelveticaNeueLT Pro"/>
              </a:rPr>
              <a:t> </a:t>
            </a:r>
            <a:r>
              <a:rPr lang="en-US" b="1" dirty="0" err="1">
                <a:latin typeface="HelveticaNeueLT Pro"/>
              </a:rPr>
              <a:t>Sportiv</a:t>
            </a:r>
            <a:r>
              <a:rPr lang="en-US" dirty="0">
                <a:latin typeface="HelveticaNeueLT Pro"/>
              </a:rPr>
              <a:t>: </a:t>
            </a:r>
            <a:r>
              <a:rPr lang="en-US" dirty="0" err="1">
                <a:latin typeface="HelveticaNeueLT Pro"/>
              </a:rPr>
              <a:t>Medalie</a:t>
            </a:r>
            <a:r>
              <a:rPr lang="en-US" dirty="0">
                <a:latin typeface="HelveticaNeueLT Pro"/>
              </a:rPr>
              <a:t> de </a:t>
            </a:r>
            <a:r>
              <a:rPr lang="en-US" dirty="0" err="1">
                <a:latin typeface="HelveticaNeueLT Pro"/>
              </a:rPr>
              <a:t>bronz</a:t>
            </a:r>
            <a:r>
              <a:rPr lang="en-US" dirty="0">
                <a:latin typeface="HelveticaNeueLT Pro"/>
              </a:rPr>
              <a:t> la </a:t>
            </a:r>
            <a:r>
              <a:rPr lang="en-US" dirty="0" err="1">
                <a:latin typeface="HelveticaNeueLT Pro"/>
              </a:rPr>
              <a:t>Campionatul</a:t>
            </a:r>
            <a:r>
              <a:rPr lang="en-US" dirty="0">
                <a:latin typeface="HelveticaNeueLT Pro"/>
              </a:rPr>
              <a:t> </a:t>
            </a:r>
            <a:r>
              <a:rPr lang="en-US" dirty="0" err="1">
                <a:latin typeface="HelveticaNeueLT Pro"/>
              </a:rPr>
              <a:t>Mondial</a:t>
            </a:r>
            <a:r>
              <a:rPr lang="en-US" dirty="0">
                <a:latin typeface="HelveticaNeueLT Pro"/>
              </a:rPr>
              <a:t> (</a:t>
            </a:r>
            <a:r>
              <a:rPr lang="en-US" dirty="0" err="1">
                <a:latin typeface="HelveticaNeueLT Pro"/>
              </a:rPr>
              <a:t>perechea</a:t>
            </a:r>
            <a:r>
              <a:rPr lang="en-US" dirty="0">
                <a:latin typeface="HelveticaNeueLT Pro"/>
              </a:rPr>
              <a:t> Adrian </a:t>
            </a:r>
            <a:r>
              <a:rPr lang="en-US" dirty="0" err="1">
                <a:latin typeface="HelveticaNeueLT Pro"/>
              </a:rPr>
              <a:t>si</a:t>
            </a:r>
            <a:r>
              <a:rPr lang="en-US" dirty="0">
                <a:latin typeface="HelveticaNeueLT Pro"/>
              </a:rPr>
              <a:t> Nicoleta </a:t>
            </a:r>
            <a:r>
              <a:rPr lang="en-US" dirty="0" err="1">
                <a:latin typeface="HelveticaNeueLT Pro"/>
              </a:rPr>
              <a:t>Nedelcu</a:t>
            </a:r>
            <a:r>
              <a:rPr lang="en-US" dirty="0">
                <a:latin typeface="HelveticaNeueLT Pro"/>
              </a:rPr>
              <a:t>) </a:t>
            </a:r>
            <a:endParaRPr lang="en-US" dirty="0" smtClean="0">
              <a:latin typeface="HelveticaNeueLT Pro"/>
            </a:endParaRPr>
          </a:p>
          <a:p>
            <a:pPr marL="285750" indent="-285750">
              <a:buFont typeface="Wingdings" panose="05000000000000000000" pitchFamily="2" charset="2"/>
              <a:buChar char="ü"/>
            </a:pPr>
            <a:r>
              <a:rPr lang="en-US" b="1" dirty="0" smtClean="0">
                <a:latin typeface="HelveticaNeueLT Pro"/>
              </a:rPr>
              <a:t>Judo</a:t>
            </a:r>
            <a:r>
              <a:rPr lang="en-US" dirty="0">
                <a:latin typeface="HelveticaNeueLT Pro"/>
              </a:rPr>
              <a:t>: </a:t>
            </a:r>
            <a:r>
              <a:rPr lang="en-US" dirty="0" err="1">
                <a:latin typeface="HelveticaNeueLT Pro"/>
              </a:rPr>
              <a:t>Locul</a:t>
            </a:r>
            <a:r>
              <a:rPr lang="en-US" dirty="0">
                <a:latin typeface="HelveticaNeueLT Pro"/>
              </a:rPr>
              <a:t> 4 in </a:t>
            </a:r>
            <a:r>
              <a:rPr lang="en-US" dirty="0" err="1">
                <a:latin typeface="HelveticaNeueLT Pro"/>
              </a:rPr>
              <a:t>Liga</a:t>
            </a:r>
            <a:r>
              <a:rPr lang="en-US" dirty="0">
                <a:latin typeface="HelveticaNeueLT Pro"/>
              </a:rPr>
              <a:t> </a:t>
            </a:r>
            <a:r>
              <a:rPr lang="en-US" dirty="0" err="1">
                <a:latin typeface="HelveticaNeueLT Pro"/>
              </a:rPr>
              <a:t>Campionilor</a:t>
            </a:r>
            <a:r>
              <a:rPr lang="en-US" dirty="0">
                <a:latin typeface="HelveticaNeueLT Pro"/>
              </a:rPr>
              <a:t> (</a:t>
            </a:r>
            <a:r>
              <a:rPr lang="en-US" dirty="0" err="1">
                <a:latin typeface="HelveticaNeueLT Pro"/>
              </a:rPr>
              <a:t>echipe</a:t>
            </a:r>
            <a:r>
              <a:rPr lang="en-US" dirty="0">
                <a:latin typeface="HelveticaNeueLT Pro"/>
              </a:rPr>
              <a:t>) </a:t>
            </a:r>
            <a:endParaRPr lang="en-US" dirty="0" smtClean="0">
              <a:latin typeface="HelveticaNeueLT Pro"/>
            </a:endParaRPr>
          </a:p>
          <a:p>
            <a:pPr marL="285750" indent="-285750">
              <a:buFont typeface="Wingdings" panose="05000000000000000000" pitchFamily="2" charset="2"/>
              <a:buChar char="ü"/>
            </a:pPr>
            <a:r>
              <a:rPr lang="en-US" b="1" dirty="0" err="1" smtClean="0">
                <a:latin typeface="HelveticaNeueLT Pro"/>
              </a:rPr>
              <a:t>Nata</a:t>
            </a:r>
            <a:r>
              <a:rPr lang="ro-RO" b="1" dirty="0">
                <a:latin typeface="HelveticaNeueLT Pro"/>
              </a:rPr>
              <a:t>ț</a:t>
            </a:r>
            <a:r>
              <a:rPr lang="en-US" b="1" dirty="0" err="1">
                <a:latin typeface="HelveticaNeueLT Pro"/>
              </a:rPr>
              <a:t>ie</a:t>
            </a:r>
            <a:r>
              <a:rPr lang="en-US" dirty="0">
                <a:latin typeface="HelveticaNeueLT Pro"/>
              </a:rPr>
              <a:t>: 26 de </a:t>
            </a:r>
            <a:r>
              <a:rPr lang="en-US" dirty="0" err="1">
                <a:latin typeface="HelveticaNeueLT Pro"/>
              </a:rPr>
              <a:t>medalii</a:t>
            </a:r>
            <a:r>
              <a:rPr lang="en-US" dirty="0">
                <a:latin typeface="HelveticaNeueLT Pro"/>
              </a:rPr>
              <a:t> la </a:t>
            </a:r>
            <a:r>
              <a:rPr lang="en-US" dirty="0" err="1">
                <a:latin typeface="HelveticaNeueLT Pro"/>
              </a:rPr>
              <a:t>Campionatul</a:t>
            </a:r>
            <a:r>
              <a:rPr lang="en-US" dirty="0">
                <a:latin typeface="HelveticaNeueLT Pro"/>
              </a:rPr>
              <a:t> Na</a:t>
            </a:r>
            <a:r>
              <a:rPr lang="ro-RO" dirty="0">
                <a:latin typeface="HelveticaNeueLT Pro"/>
              </a:rPr>
              <a:t>ț</a:t>
            </a:r>
            <a:r>
              <a:rPr lang="en-US" dirty="0" err="1">
                <a:latin typeface="HelveticaNeueLT Pro"/>
              </a:rPr>
              <a:t>ional</a:t>
            </a:r>
            <a:r>
              <a:rPr lang="en-US" dirty="0">
                <a:latin typeface="HelveticaNeueLT Pro"/>
              </a:rPr>
              <a:t> </a:t>
            </a:r>
          </a:p>
          <a:p>
            <a:endParaRPr lang="en-US" dirty="0">
              <a:solidFill>
                <a:prstClr val="black"/>
              </a:solidFill>
              <a:latin typeface="HelveticaNeueLT Pro"/>
            </a:endParaRPr>
          </a:p>
        </p:txBody>
      </p:sp>
    </p:spTree>
    <p:extLst>
      <p:ext uri="{BB962C8B-B14F-4D97-AF65-F5344CB8AC3E}">
        <p14:creationId xmlns:p14="http://schemas.microsoft.com/office/powerpoint/2010/main" val="1935389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228600"/>
            <a:ext cx="13321679" cy="7620000"/>
          </a:xfrm>
          <a:prstGeom prst="rect">
            <a:avLst/>
          </a:prstGeom>
        </p:spPr>
      </p:pic>
    </p:spTree>
    <p:extLst>
      <p:ext uri="{BB962C8B-B14F-4D97-AF65-F5344CB8AC3E}">
        <p14:creationId xmlns:p14="http://schemas.microsoft.com/office/powerpoint/2010/main" val="1761237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4400" y="0"/>
            <a:ext cx="12268200" cy="6955979"/>
          </a:xfrm>
          <a:prstGeom prst="rect">
            <a:avLst/>
          </a:prstGeom>
        </p:spPr>
      </p:pic>
    </p:spTree>
    <p:extLst>
      <p:ext uri="{BB962C8B-B14F-4D97-AF65-F5344CB8AC3E}">
        <p14:creationId xmlns:p14="http://schemas.microsoft.com/office/powerpoint/2010/main" val="10545646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1600" y="-457200"/>
            <a:ext cx="12192000" cy="7435631"/>
          </a:xfrm>
          <a:prstGeom prst="rect">
            <a:avLst/>
          </a:prstGeom>
        </p:spPr>
      </p:pic>
    </p:spTree>
    <p:extLst>
      <p:ext uri="{BB962C8B-B14F-4D97-AF65-F5344CB8AC3E}">
        <p14:creationId xmlns:p14="http://schemas.microsoft.com/office/powerpoint/2010/main" val="3249043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a:bodyPr>
          <a:lstStyle/>
          <a:p>
            <a:r>
              <a:rPr lang="en-US" dirty="0"/>
              <a:t> </a:t>
            </a:r>
            <a:br>
              <a:rPr lang="en-US" dirty="0"/>
            </a:br>
            <a:endParaRPr lang="en-US" dirty="0"/>
          </a:p>
        </p:txBody>
      </p:sp>
      <p:pic>
        <p:nvPicPr>
          <p:cNvPr id="6" name="Picture 5"/>
          <p:cNvPicPr/>
          <p:nvPr/>
        </p:nvPicPr>
        <p:blipFill>
          <a:blip r:embed="rId3" cstate="screen">
            <a:extLst>
              <a:ext uri="{28A0092B-C50C-407E-A947-70E740481C1C}">
                <a14:useLocalDpi xmlns:a14="http://schemas.microsoft.com/office/drawing/2010/main"/>
              </a:ext>
            </a:extLst>
          </a:blip>
          <a:stretch>
            <a:fillRect/>
          </a:stretch>
        </p:blipFill>
        <p:spPr>
          <a:xfrm>
            <a:off x="3887787" y="457200"/>
            <a:ext cx="943610" cy="1259840"/>
          </a:xfrm>
          <a:prstGeom prst="rect">
            <a:avLst/>
          </a:prstGeom>
        </p:spPr>
      </p:pic>
      <p:sp>
        <p:nvSpPr>
          <p:cNvPr id="7" name="Rectangle 6"/>
          <p:cNvSpPr/>
          <p:nvPr/>
        </p:nvSpPr>
        <p:spPr>
          <a:xfrm>
            <a:off x="2185352"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8" name="Picture 7"/>
          <p:cNvPicPr/>
          <p:nvPr/>
        </p:nvPicPr>
        <p:blipFill>
          <a:blip r:embed="rId4" cstate="screen">
            <a:extLst>
              <a:ext uri="{28A0092B-C50C-407E-A947-70E740481C1C}">
                <a14:useLocalDpi xmlns:a14="http://schemas.microsoft.com/office/drawing/2010/main"/>
              </a:ext>
            </a:extLst>
          </a:blip>
          <a:stretch>
            <a:fillRect/>
          </a:stretch>
        </p:blipFill>
        <p:spPr>
          <a:xfrm>
            <a:off x="6338252" y="501015"/>
            <a:ext cx="1691640" cy="634365"/>
          </a:xfrm>
          <a:prstGeom prst="rect">
            <a:avLst/>
          </a:prstGeom>
        </p:spPr>
      </p:pic>
      <p:sp>
        <p:nvSpPr>
          <p:cNvPr id="9" name="Rectangle 8"/>
          <p:cNvSpPr/>
          <p:nvPr/>
        </p:nvSpPr>
        <p:spPr>
          <a:xfrm>
            <a:off x="384810" y="669290"/>
            <a:ext cx="629602"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dirty="0">
              <a:solidFill>
                <a:prstClr val="white"/>
              </a:solidFill>
            </a:endParaRPr>
          </a:p>
        </p:txBody>
      </p:sp>
      <p:sp>
        <p:nvSpPr>
          <p:cNvPr id="10" name="Rectangle 9"/>
          <p:cNvSpPr/>
          <p:nvPr/>
        </p:nvSpPr>
        <p:spPr>
          <a:xfrm>
            <a:off x="7964486" y="669290"/>
            <a:ext cx="874713"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sz="1100" dirty="0">
              <a:solidFill>
                <a:prstClr val="white"/>
              </a:solidFill>
              <a:ea typeface="HelveticaNeueLT Pro 55 Roman"/>
              <a:cs typeface="Times New Roman"/>
            </a:endParaRPr>
          </a:p>
        </p:txBody>
      </p:sp>
      <p:pic>
        <p:nvPicPr>
          <p:cNvPr id="11" name="Picture 10"/>
          <p:cNvPicPr/>
          <p:nvPr/>
        </p:nvPicPr>
        <p:blipFill>
          <a:blip r:embed="rId6" cstate="screen">
            <a:extLst>
              <a:ext uri="{28A0092B-C50C-407E-A947-70E740481C1C}">
                <a14:useLocalDpi xmlns:a14="http://schemas.microsoft.com/office/drawing/2010/main"/>
              </a:ext>
            </a:extLst>
          </a:blip>
          <a:stretch>
            <a:fillRect/>
          </a:stretch>
        </p:blipFill>
        <p:spPr>
          <a:xfrm>
            <a:off x="867092" y="248285"/>
            <a:ext cx="1463040" cy="1463040"/>
          </a:xfrm>
          <a:prstGeom prst="rect">
            <a:avLst/>
          </a:prstGeom>
        </p:spPr>
      </p:pic>
      <p:sp>
        <p:nvSpPr>
          <p:cNvPr id="12" name="Rectangle 11"/>
          <p:cNvSpPr/>
          <p:nvPr/>
        </p:nvSpPr>
        <p:spPr>
          <a:xfrm>
            <a:off x="4865687"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3" name="Picture 12"/>
          <p:cNvPicPr/>
          <p:nvPr/>
        </p:nvPicPr>
        <p:blipFill>
          <a:blip r:embed="rId7">
            <a:extLst>
              <a:ext uri="{28A0092B-C50C-407E-A947-70E740481C1C}">
                <a14:useLocalDpi xmlns:a14="http://schemas.microsoft.com/office/drawing/2010/main"/>
              </a:ext>
            </a:extLst>
          </a:blip>
          <a:stretch>
            <a:fillRect/>
          </a:stretch>
        </p:blipFill>
        <p:spPr>
          <a:xfrm>
            <a:off x="1238250" y="6121400"/>
            <a:ext cx="1205230" cy="140970"/>
          </a:xfrm>
          <a:prstGeom prst="rect">
            <a:avLst/>
          </a:prstGeom>
        </p:spPr>
      </p:pic>
      <p:sp>
        <p:nvSpPr>
          <p:cNvPr id="14" name="Rectangle 13"/>
          <p:cNvSpPr/>
          <p:nvPr/>
        </p:nvSpPr>
        <p:spPr>
          <a:xfrm>
            <a:off x="2482850" y="6164580"/>
            <a:ext cx="62763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5" name="Rectangle 14"/>
          <p:cNvSpPr/>
          <p:nvPr/>
        </p:nvSpPr>
        <p:spPr>
          <a:xfrm>
            <a:off x="384810" y="6169660"/>
            <a:ext cx="8026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o-RO" sz="1100">
                <a:solidFill>
                  <a:prstClr val="white"/>
                </a:solidFill>
                <a:ea typeface="HelveticaNeueLT Pro 55 Roman"/>
                <a:cs typeface="Times New Roman"/>
              </a:rPr>
              <a:t>          </a:t>
            </a:r>
            <a:endParaRPr lang="en-US" sz="1100">
              <a:solidFill>
                <a:prstClr val="white"/>
              </a:solidFill>
              <a:ea typeface="HelveticaNeueLT Pro 55 Roman"/>
              <a:cs typeface="Times New Roman"/>
            </a:endParaRPr>
          </a:p>
        </p:txBody>
      </p:sp>
      <p:sp>
        <p:nvSpPr>
          <p:cNvPr id="16" name="Text Box 2"/>
          <p:cNvSpPr txBox="1">
            <a:spLocks noChangeArrowheads="1"/>
          </p:cNvSpPr>
          <p:nvPr/>
        </p:nvSpPr>
        <p:spPr bwMode="auto">
          <a:xfrm>
            <a:off x="2419985" y="6248400"/>
            <a:ext cx="4759960" cy="4876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600">
                <a:solidFill>
                  <a:srgbClr val="17427C"/>
                </a:solidFill>
                <a:latin typeface="HelveticaNeueLT Pro 55 Roman"/>
                <a:ea typeface="HelveticaNeueLT Pro 55 Roman"/>
                <a:cs typeface="Times New Roman"/>
              </a:rPr>
              <a:t>Calea Vitan, nr. 242, etaj 1, Sector 3, București, tel: +4 (021) 313.66.33, fax: +4 (021) 317.42.48, e-mail: office@csmbucuresti.ro</a:t>
            </a:r>
            <a:br>
              <a:rPr lang="en-US" sz="600">
                <a:solidFill>
                  <a:srgbClr val="17427C"/>
                </a:solidFill>
                <a:latin typeface="HelveticaNeueLT Pro 55 Roman"/>
                <a:ea typeface="HelveticaNeueLT Pro 55 Roman"/>
                <a:cs typeface="Times New Roman"/>
              </a:rPr>
            </a:br>
            <a:r>
              <a:rPr lang="en-US" sz="600">
                <a:solidFill>
                  <a:srgbClr val="17427C"/>
                </a:solidFill>
                <a:latin typeface="HelveticaNeueLT Pro 55 Roman"/>
                <a:ea typeface="HelveticaNeueLT Pro 55 Roman"/>
                <a:cs typeface="Times New Roman"/>
              </a:rPr>
              <a:t>www.csmbucuresti.ro</a:t>
            </a:r>
            <a:r>
              <a:rPr lang="en-US" sz="600">
                <a:solidFill>
                  <a:srgbClr val="262B33"/>
                </a:solidFill>
                <a:latin typeface="HelveticaNeueLT Pro 55 Roman"/>
                <a:ea typeface="HelveticaNeueLT Pro 55 Roman"/>
                <a:cs typeface="Courier New"/>
              </a:rPr>
              <a:t/>
            </a:r>
            <a:br>
              <a:rPr lang="en-US" sz="600">
                <a:solidFill>
                  <a:srgbClr val="262B33"/>
                </a:solidFill>
                <a:latin typeface="HelveticaNeueLT Pro 55 Roman"/>
                <a:ea typeface="HelveticaNeueLT Pro 55 Roman"/>
                <a:cs typeface="Courier New"/>
              </a:rPr>
            </a:br>
            <a:r>
              <a:rPr lang="en-US" sz="600">
                <a:solidFill>
                  <a:srgbClr val="1F497D"/>
                </a:solidFill>
                <a:latin typeface="HelveticaNeueLT Pro 55 Roman"/>
                <a:ea typeface="HelveticaNeueLT Pro 55 Roman"/>
                <a:cs typeface="Courier New"/>
              </a:rPr>
              <a:t>CSM București operează conform Regulamentului UE nr. 629/2016 privind protecția datelor personale</a:t>
            </a:r>
            <a:endParaRPr lang="en-US" sz="1100">
              <a:solidFill>
                <a:prstClr val="black"/>
              </a:solidFill>
              <a:latin typeface="HelveticaNeueLT Pro 55 Roman"/>
              <a:ea typeface="HelveticaNeueLT Pro 55 Roman"/>
              <a:cs typeface="Times New Roman"/>
            </a:endParaRPr>
          </a:p>
          <a:p>
            <a:pPr algn="ctr">
              <a:lnSpc>
                <a:spcPct val="115000"/>
              </a:lnSpc>
              <a:spcAft>
                <a:spcPts val="1000"/>
              </a:spcAft>
            </a:pPr>
            <a:r>
              <a:rPr lang="en-US" sz="600">
                <a:solidFill>
                  <a:srgbClr val="17427C"/>
                </a:solidFill>
                <a:latin typeface="HelveticaNeueLT Pro 55 Roman"/>
                <a:ea typeface="HelveticaNeueLT Pro 55 Roman"/>
                <a:cs typeface="Times New Roman"/>
              </a:rPr>
              <a:t> </a:t>
            </a:r>
            <a:endParaRPr lang="en-US" sz="1100">
              <a:solidFill>
                <a:prstClr val="black"/>
              </a:solidFill>
              <a:latin typeface="HelveticaNeueLT Pro 55 Roman"/>
              <a:ea typeface="HelveticaNeueLT Pro 55 Roman"/>
              <a:cs typeface="Times New Roman"/>
            </a:endParaRPr>
          </a:p>
        </p:txBody>
      </p:sp>
      <p:sp>
        <p:nvSpPr>
          <p:cNvPr id="4" name="TextBox 3"/>
          <p:cNvSpPr txBox="1"/>
          <p:nvPr/>
        </p:nvSpPr>
        <p:spPr>
          <a:xfrm>
            <a:off x="4166235" y="2044402"/>
            <a:ext cx="4592955" cy="3970318"/>
          </a:xfrm>
          <a:prstGeom prst="rect">
            <a:avLst/>
          </a:prstGeom>
          <a:noFill/>
        </p:spPr>
        <p:txBody>
          <a:bodyPr wrap="square" rtlCol="0">
            <a:spAutoFit/>
          </a:bodyPr>
          <a:lstStyle/>
          <a:p>
            <a:pPr>
              <a:buFont typeface="Wingdings" panose="05000000000000000000" pitchFamily="2" charset="2"/>
              <a:buChar char="§"/>
            </a:pPr>
            <a:r>
              <a:rPr lang="en-US" b="1" dirty="0" err="1" smtClean="0">
                <a:latin typeface="HelveticaNeueLT Pro"/>
              </a:rPr>
              <a:t>Viziunea</a:t>
            </a:r>
            <a:r>
              <a:rPr lang="en-US" b="1" dirty="0" smtClean="0">
                <a:latin typeface="HelveticaNeueLT Pro"/>
              </a:rPr>
              <a:t> </a:t>
            </a:r>
            <a:r>
              <a:rPr lang="en-US" b="1" dirty="0">
                <a:latin typeface="HelveticaNeueLT Pro"/>
              </a:rPr>
              <a:t>de </a:t>
            </a:r>
            <a:r>
              <a:rPr lang="en-US" b="1" dirty="0" err="1">
                <a:latin typeface="HelveticaNeueLT Pro"/>
              </a:rPr>
              <a:t>dezvoltare</a:t>
            </a:r>
            <a:r>
              <a:rPr lang="ro-RO" b="1" dirty="0">
                <a:latin typeface="HelveticaNeueLT Pro"/>
              </a:rPr>
              <a:t> și obiective</a:t>
            </a:r>
            <a:r>
              <a:rPr lang="en-US" b="1" dirty="0">
                <a:latin typeface="HelveticaNeueLT Pro"/>
              </a:rPr>
              <a:t> </a:t>
            </a:r>
            <a:r>
              <a:rPr lang="en-US" b="1" dirty="0" err="1">
                <a:latin typeface="HelveticaNeueLT Pro"/>
              </a:rPr>
              <a:t>generale</a:t>
            </a:r>
            <a:r>
              <a:rPr lang="en-US" b="1" dirty="0">
                <a:latin typeface="HelveticaNeueLT Pro"/>
              </a:rPr>
              <a:t> </a:t>
            </a:r>
            <a:endParaRPr lang="ro-RO" b="1" dirty="0">
              <a:latin typeface="HelveticaNeueLT Pro"/>
            </a:endParaRPr>
          </a:p>
          <a:p>
            <a:pPr>
              <a:buFont typeface="Wingdings" panose="05000000000000000000" pitchFamily="2" charset="2"/>
              <a:buChar char="§"/>
            </a:pPr>
            <a:endParaRPr lang="en-US" b="1" dirty="0">
              <a:latin typeface="HelveticaNeueLT Pro"/>
            </a:endParaRPr>
          </a:p>
          <a:p>
            <a:pPr>
              <a:buFont typeface="Wingdings" panose="05000000000000000000" pitchFamily="2" charset="2"/>
              <a:buChar char="§"/>
            </a:pPr>
            <a:r>
              <a:rPr lang="en-US" b="1" dirty="0">
                <a:latin typeface="HelveticaNeueLT Pro"/>
              </a:rPr>
              <a:t>CSMB in </a:t>
            </a:r>
            <a:r>
              <a:rPr lang="en-US" b="1" dirty="0" err="1" smtClean="0">
                <a:latin typeface="HelveticaNeueLT Pro"/>
              </a:rPr>
              <a:t>cifre</a:t>
            </a:r>
            <a:r>
              <a:rPr lang="en-US" b="1" dirty="0" smtClean="0">
                <a:latin typeface="HelveticaNeueLT Pro"/>
              </a:rPr>
              <a:t> – 2018 </a:t>
            </a:r>
            <a:endParaRPr lang="en-US" b="1" dirty="0">
              <a:latin typeface="HelveticaNeueLT Pro"/>
            </a:endParaRPr>
          </a:p>
          <a:p>
            <a:endParaRPr lang="en-US" b="1" dirty="0">
              <a:latin typeface="HelveticaNeueLT Pro"/>
            </a:endParaRPr>
          </a:p>
          <a:p>
            <a:pPr>
              <a:buFont typeface="Wingdings" panose="05000000000000000000" pitchFamily="2" charset="2"/>
              <a:buChar char="§"/>
            </a:pPr>
            <a:r>
              <a:rPr lang="en-US" b="1" dirty="0" err="1">
                <a:latin typeface="HelveticaNeueLT Pro"/>
              </a:rPr>
              <a:t>Performan</a:t>
            </a:r>
            <a:r>
              <a:rPr lang="ro-RO" b="1" dirty="0">
                <a:latin typeface="HelveticaNeueLT Pro"/>
              </a:rPr>
              <a:t>ț</a:t>
            </a:r>
            <a:r>
              <a:rPr lang="en-US" b="1" dirty="0">
                <a:latin typeface="HelveticaNeueLT Pro"/>
              </a:rPr>
              <a:t>e </a:t>
            </a:r>
            <a:r>
              <a:rPr lang="en-US" b="1" dirty="0" smtClean="0">
                <a:latin typeface="HelveticaNeueLT Pro"/>
              </a:rPr>
              <a:t>sportive 2018</a:t>
            </a:r>
            <a:endParaRPr lang="ro-RO" b="1" dirty="0">
              <a:latin typeface="HelveticaNeueLT Pro"/>
            </a:endParaRPr>
          </a:p>
          <a:p>
            <a:pPr>
              <a:buFont typeface="Wingdings" panose="05000000000000000000" pitchFamily="2" charset="2"/>
              <a:buChar char="§"/>
            </a:pPr>
            <a:endParaRPr lang="en-US" b="1" dirty="0">
              <a:latin typeface="HelveticaNeueLT Pro"/>
            </a:endParaRPr>
          </a:p>
          <a:p>
            <a:pPr>
              <a:buFont typeface="Wingdings" panose="05000000000000000000" pitchFamily="2" charset="2"/>
              <a:buChar char="§"/>
            </a:pPr>
            <a:r>
              <a:rPr lang="ro-RO" b="1" dirty="0">
                <a:latin typeface="HelveticaNeueLT Pro"/>
              </a:rPr>
              <a:t>Provocări </a:t>
            </a:r>
            <a:r>
              <a:rPr lang="en-US" b="1" dirty="0">
                <a:latin typeface="HelveticaNeueLT Pro"/>
              </a:rPr>
              <a:t>(legislative, </a:t>
            </a:r>
            <a:r>
              <a:rPr lang="en-US" b="1" dirty="0" err="1">
                <a:latin typeface="HelveticaNeueLT Pro"/>
              </a:rPr>
              <a:t>organigram</a:t>
            </a:r>
            <a:r>
              <a:rPr lang="ro-RO" b="1" dirty="0">
                <a:latin typeface="HelveticaNeueLT Pro"/>
              </a:rPr>
              <a:t>ă</a:t>
            </a:r>
            <a:r>
              <a:rPr lang="en-US" b="1" dirty="0">
                <a:latin typeface="HelveticaNeueLT Pro"/>
              </a:rPr>
              <a:t>, </a:t>
            </a:r>
            <a:r>
              <a:rPr lang="en-US" b="1" dirty="0" err="1">
                <a:latin typeface="HelveticaNeueLT Pro"/>
              </a:rPr>
              <a:t>sediu</a:t>
            </a:r>
            <a:r>
              <a:rPr lang="en-US" b="1" dirty="0">
                <a:latin typeface="HelveticaNeueLT Pro"/>
              </a:rPr>
              <a:t>, audit) </a:t>
            </a:r>
            <a:endParaRPr lang="ro-RO" b="1" dirty="0">
              <a:latin typeface="HelveticaNeueLT Pro"/>
            </a:endParaRPr>
          </a:p>
          <a:p>
            <a:pPr>
              <a:buFont typeface="Wingdings" panose="05000000000000000000" pitchFamily="2" charset="2"/>
              <a:buChar char="§"/>
            </a:pPr>
            <a:endParaRPr lang="en-US" b="1" dirty="0">
              <a:latin typeface="HelveticaNeueLT Pro"/>
            </a:endParaRPr>
          </a:p>
          <a:p>
            <a:pPr>
              <a:buFont typeface="Wingdings" panose="05000000000000000000" pitchFamily="2" charset="2"/>
              <a:buChar char="§"/>
            </a:pPr>
            <a:r>
              <a:rPr lang="en-US" b="1" dirty="0">
                <a:latin typeface="HelveticaNeueLT Pro"/>
              </a:rPr>
              <a:t>Marketing </a:t>
            </a:r>
            <a:r>
              <a:rPr lang="en-US" b="1" dirty="0" smtClean="0">
                <a:latin typeface="HelveticaNeueLT Pro"/>
              </a:rPr>
              <a:t>2018 </a:t>
            </a:r>
            <a:endParaRPr lang="ro-RO" b="1" dirty="0">
              <a:latin typeface="HelveticaNeueLT Pro"/>
            </a:endParaRPr>
          </a:p>
          <a:p>
            <a:pPr>
              <a:buFont typeface="Wingdings" panose="05000000000000000000" pitchFamily="2" charset="2"/>
              <a:buChar char="§"/>
            </a:pPr>
            <a:endParaRPr lang="en-US" b="1" dirty="0">
              <a:latin typeface="HelveticaNeueLT Pro"/>
            </a:endParaRPr>
          </a:p>
          <a:p>
            <a:pPr>
              <a:buFont typeface="Wingdings" panose="05000000000000000000" pitchFamily="2" charset="2"/>
              <a:buChar char="§"/>
            </a:pPr>
            <a:r>
              <a:rPr lang="en-US" b="1" dirty="0" err="1">
                <a:latin typeface="HelveticaNeueLT Pro"/>
              </a:rPr>
              <a:t>Obiective</a:t>
            </a:r>
            <a:r>
              <a:rPr lang="en-US" b="1" dirty="0">
                <a:latin typeface="HelveticaNeueLT Pro"/>
              </a:rPr>
              <a:t> 2019 </a:t>
            </a:r>
          </a:p>
          <a:p>
            <a:endParaRPr lang="en-US" dirty="0"/>
          </a:p>
        </p:txBody>
      </p:sp>
      <p:sp>
        <p:nvSpPr>
          <p:cNvPr id="17" name="Rectangle 16"/>
          <p:cNvSpPr/>
          <p:nvPr/>
        </p:nvSpPr>
        <p:spPr>
          <a:xfrm>
            <a:off x="533400" y="1764167"/>
            <a:ext cx="2491924" cy="4184513"/>
          </a:xfrm>
          <a:prstGeom prst="rect">
            <a:avLst/>
          </a:prstGeom>
          <a:solidFill>
            <a:srgbClr val="3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85800" y="2346394"/>
            <a:ext cx="2286000" cy="400110"/>
          </a:xfrm>
          <a:prstGeom prst="rect">
            <a:avLst/>
          </a:prstGeom>
          <a:noFill/>
        </p:spPr>
        <p:txBody>
          <a:bodyPr wrap="square" rtlCol="0">
            <a:spAutoFit/>
          </a:bodyPr>
          <a:lstStyle/>
          <a:p>
            <a:pPr algn="ctr"/>
            <a:r>
              <a:rPr lang="en-US" sz="2000" b="1" dirty="0" smtClean="0">
                <a:solidFill>
                  <a:schemeClr val="bg1"/>
                </a:solidFill>
                <a:latin typeface="HelveticaNeueLT Pro"/>
              </a:rPr>
              <a:t>CUPRINS </a:t>
            </a:r>
            <a:endParaRPr lang="en-US" sz="2000" b="1" dirty="0">
              <a:solidFill>
                <a:schemeClr val="bg1"/>
              </a:solidFill>
              <a:latin typeface="HelveticaNeueLT Pro"/>
            </a:endParaRPr>
          </a:p>
        </p:txBody>
      </p:sp>
    </p:spTree>
    <p:extLst>
      <p:ext uri="{BB962C8B-B14F-4D97-AF65-F5344CB8AC3E}">
        <p14:creationId xmlns:p14="http://schemas.microsoft.com/office/powerpoint/2010/main" val="1791870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9592" y="273050"/>
            <a:ext cx="3704208" cy="5853113"/>
          </a:xfrm>
        </p:spPr>
        <p:txBody>
          <a:bodyPr/>
          <a:lstStyle/>
          <a:p>
            <a:pPr marL="0" indent="0">
              <a:buNone/>
            </a:pPr>
            <a:r>
              <a:rPr lang="en-US" b="1" dirty="0" smtClean="0">
                <a:solidFill>
                  <a:schemeClr val="bg1"/>
                </a:solidFill>
              </a:rPr>
              <a:t>P</a:t>
            </a:r>
            <a:r>
              <a:rPr lang="ro-RO" b="1" dirty="0" smtClean="0">
                <a:solidFill>
                  <a:schemeClr val="bg1"/>
                </a:solidFill>
              </a:rPr>
              <a:t>ROVOCĂRI</a:t>
            </a:r>
            <a:endParaRPr lang="en-US" b="1" dirty="0" smtClean="0">
              <a:solidFill>
                <a:schemeClr val="bg1"/>
              </a:solidFill>
            </a:endParaRPr>
          </a:p>
          <a:p>
            <a:pPr marL="0" indent="0">
              <a:buNone/>
            </a:pPr>
            <a:r>
              <a:rPr lang="en-US" b="1" dirty="0" smtClean="0">
                <a:solidFill>
                  <a:schemeClr val="bg1"/>
                </a:solidFill>
              </a:rPr>
              <a:t>IMPLEMENTARE</a:t>
            </a:r>
          </a:p>
          <a:p>
            <a:pPr marL="0" indent="0">
              <a:buNone/>
            </a:pPr>
            <a:r>
              <a:rPr lang="en-US" b="1" dirty="0" smtClean="0">
                <a:solidFill>
                  <a:schemeClr val="bg1"/>
                </a:solidFill>
              </a:rPr>
              <a:t>2018</a:t>
            </a:r>
          </a:p>
        </p:txBody>
      </p:sp>
      <p:sp>
        <p:nvSpPr>
          <p:cNvPr id="10" name="Text Placeholder 9"/>
          <p:cNvSpPr>
            <a:spLocks noGrp="1"/>
          </p:cNvSpPr>
          <p:nvPr>
            <p:ph type="body" sz="half" idx="2"/>
          </p:nvPr>
        </p:nvSpPr>
        <p:spPr>
          <a:xfrm>
            <a:off x="3515552" y="381000"/>
            <a:ext cx="5552248" cy="5376169"/>
          </a:xfrm>
        </p:spPr>
        <p:txBody>
          <a:bodyPr>
            <a:normAutofit fontScale="92500" lnSpcReduction="10000"/>
          </a:bodyPr>
          <a:lstStyle/>
          <a:p>
            <a:pPr marL="285750" indent="-285750">
              <a:buFont typeface="Wingdings" panose="05000000000000000000" pitchFamily="2" charset="2"/>
              <a:buChar char="§"/>
            </a:pPr>
            <a:r>
              <a:rPr lang="en-US" sz="1800" dirty="0" err="1" smtClean="0">
                <a:solidFill>
                  <a:schemeClr val="tx1"/>
                </a:solidFill>
              </a:rPr>
              <a:t>Ordonan</a:t>
            </a:r>
            <a:r>
              <a:rPr lang="ro-RO" sz="1800" dirty="0">
                <a:solidFill>
                  <a:schemeClr val="tx1"/>
                </a:solidFill>
              </a:rPr>
              <a:t>ț</a:t>
            </a:r>
            <a:r>
              <a:rPr lang="en-US" sz="1800" dirty="0" smtClean="0">
                <a:solidFill>
                  <a:schemeClr val="tx1"/>
                </a:solidFill>
              </a:rPr>
              <a:t>a 25/2018</a:t>
            </a:r>
            <a:endParaRPr lang="ro-RO" sz="1800" dirty="0" smtClean="0">
              <a:solidFill>
                <a:schemeClr val="tx1"/>
              </a:solidFill>
            </a:endParaRPr>
          </a:p>
          <a:p>
            <a:endParaRPr lang="en-US" sz="1800" dirty="0" smtClean="0">
              <a:solidFill>
                <a:schemeClr val="tx1"/>
              </a:solidFill>
            </a:endParaRPr>
          </a:p>
          <a:p>
            <a:pPr marL="285750" indent="-285750">
              <a:buFont typeface="Wingdings" panose="05000000000000000000" pitchFamily="2" charset="2"/>
              <a:buChar char="§"/>
            </a:pPr>
            <a:r>
              <a:rPr lang="en-US" sz="1800" dirty="0" err="1" smtClean="0">
                <a:solidFill>
                  <a:schemeClr val="tx1"/>
                </a:solidFill>
              </a:rPr>
              <a:t>Ordonan</a:t>
            </a:r>
            <a:r>
              <a:rPr lang="ro-RO" sz="1800" dirty="0" smtClean="0">
                <a:solidFill>
                  <a:schemeClr val="tx1"/>
                </a:solidFill>
              </a:rPr>
              <a:t>ț</a:t>
            </a:r>
            <a:r>
              <a:rPr lang="en-US" sz="1800" dirty="0" smtClean="0">
                <a:solidFill>
                  <a:schemeClr val="tx1"/>
                </a:solidFill>
              </a:rPr>
              <a:t>a 38/2017</a:t>
            </a:r>
            <a:endParaRPr lang="ro-RO" sz="1800" dirty="0" smtClean="0">
              <a:solidFill>
                <a:schemeClr val="tx1"/>
              </a:solidFill>
            </a:endParaRPr>
          </a:p>
          <a:p>
            <a:endParaRPr lang="en-US" sz="1800" dirty="0" smtClean="0">
              <a:solidFill>
                <a:schemeClr val="tx1"/>
              </a:solidFill>
            </a:endParaRPr>
          </a:p>
          <a:p>
            <a:pPr marL="285750" indent="-285750">
              <a:buFont typeface="Wingdings" panose="05000000000000000000" pitchFamily="2" charset="2"/>
              <a:buChar char="§"/>
            </a:pPr>
            <a:r>
              <a:rPr lang="en-US" sz="1800" dirty="0" err="1" smtClean="0">
                <a:solidFill>
                  <a:schemeClr val="tx1"/>
                </a:solidFill>
              </a:rPr>
              <a:t>Reorganizare</a:t>
            </a:r>
            <a:r>
              <a:rPr lang="en-US" sz="1800" dirty="0" smtClean="0">
                <a:solidFill>
                  <a:schemeClr val="tx1"/>
                </a:solidFill>
              </a:rPr>
              <a:t> intern</a:t>
            </a:r>
            <a:r>
              <a:rPr lang="ro-RO" sz="1800" dirty="0" smtClean="0">
                <a:solidFill>
                  <a:schemeClr val="tx1"/>
                </a:solidFill>
              </a:rPr>
              <a:t>ă</a:t>
            </a:r>
            <a:r>
              <a:rPr lang="en-US" sz="1800" dirty="0" smtClean="0">
                <a:solidFill>
                  <a:schemeClr val="tx1"/>
                </a:solidFill>
              </a:rPr>
              <a:t>, fi</a:t>
            </a:r>
            <a:r>
              <a:rPr lang="ro-RO" sz="1800" dirty="0" smtClean="0">
                <a:solidFill>
                  <a:schemeClr val="tx1"/>
                </a:solidFill>
              </a:rPr>
              <a:t>șe de post</a:t>
            </a:r>
          </a:p>
          <a:p>
            <a:pPr marL="285750" indent="-285750">
              <a:buFont typeface="Wingdings" panose="05000000000000000000" pitchFamily="2" charset="2"/>
              <a:buChar char="§"/>
            </a:pPr>
            <a:endParaRPr lang="ro-RO" sz="1800" dirty="0" smtClean="0">
              <a:solidFill>
                <a:schemeClr val="tx1"/>
              </a:solidFill>
            </a:endParaRPr>
          </a:p>
          <a:p>
            <a:pPr marL="285750" indent="-285750">
              <a:buFont typeface="Wingdings" panose="05000000000000000000" pitchFamily="2" charset="2"/>
              <a:buChar char="§"/>
            </a:pPr>
            <a:r>
              <a:rPr lang="en-US" sz="1800" dirty="0" err="1" smtClean="0">
                <a:solidFill>
                  <a:schemeClr val="tx1"/>
                </a:solidFill>
              </a:rPr>
              <a:t>Adaptarea</a:t>
            </a:r>
            <a:r>
              <a:rPr lang="en-US" sz="1800" dirty="0" smtClean="0">
                <a:solidFill>
                  <a:schemeClr val="tx1"/>
                </a:solidFill>
              </a:rPr>
              <a:t> </a:t>
            </a:r>
            <a:r>
              <a:rPr lang="ro-RO" sz="1800" dirty="0" err="1">
                <a:solidFill>
                  <a:schemeClr val="tx1"/>
                </a:solidFill>
              </a:rPr>
              <a:t>ș</a:t>
            </a:r>
            <a:r>
              <a:rPr lang="en-US" sz="1800" dirty="0" err="1" smtClean="0">
                <a:solidFill>
                  <a:schemeClr val="tx1"/>
                </a:solidFill>
              </a:rPr>
              <a:t>i</a:t>
            </a:r>
            <a:r>
              <a:rPr lang="en-US" sz="1800" dirty="0" smtClean="0">
                <a:solidFill>
                  <a:schemeClr val="tx1"/>
                </a:solidFill>
              </a:rPr>
              <a:t> </a:t>
            </a:r>
            <a:r>
              <a:rPr lang="en-US" sz="1800" dirty="0" err="1">
                <a:solidFill>
                  <a:schemeClr val="tx1"/>
                </a:solidFill>
              </a:rPr>
              <a:t>actualizarea</a:t>
            </a:r>
            <a:r>
              <a:rPr lang="en-US" sz="1800" dirty="0">
                <a:solidFill>
                  <a:schemeClr val="tx1"/>
                </a:solidFill>
              </a:rPr>
              <a:t> </a:t>
            </a:r>
            <a:r>
              <a:rPr lang="en-US" sz="1800" dirty="0" err="1">
                <a:solidFill>
                  <a:schemeClr val="tx1"/>
                </a:solidFill>
              </a:rPr>
              <a:t>contractelor</a:t>
            </a:r>
            <a:r>
              <a:rPr lang="en-US" sz="1800" dirty="0">
                <a:solidFill>
                  <a:schemeClr val="tx1"/>
                </a:solidFill>
              </a:rPr>
              <a:t> </a:t>
            </a:r>
            <a:r>
              <a:rPr lang="ro-RO" sz="1800" dirty="0" smtClean="0">
                <a:solidFill>
                  <a:schemeClr val="tx1"/>
                </a:solidFill>
              </a:rPr>
              <a:t>î</a:t>
            </a:r>
            <a:r>
              <a:rPr lang="en-US" sz="1800" dirty="0" smtClean="0">
                <a:solidFill>
                  <a:schemeClr val="tx1"/>
                </a:solidFill>
              </a:rPr>
              <a:t>n </a:t>
            </a:r>
            <a:r>
              <a:rPr lang="en-US" sz="1800" dirty="0" err="1" smtClean="0">
                <a:solidFill>
                  <a:schemeClr val="tx1"/>
                </a:solidFill>
              </a:rPr>
              <a:t>concordan</a:t>
            </a:r>
            <a:r>
              <a:rPr lang="ro-RO" sz="1800" dirty="0" smtClean="0">
                <a:solidFill>
                  <a:schemeClr val="tx1"/>
                </a:solidFill>
              </a:rPr>
              <a:t>ță</a:t>
            </a:r>
            <a:r>
              <a:rPr lang="en-US" sz="1800" dirty="0" smtClean="0">
                <a:solidFill>
                  <a:schemeClr val="tx1"/>
                </a:solidFill>
              </a:rPr>
              <a:t> </a:t>
            </a:r>
            <a:r>
              <a:rPr lang="en-US" sz="1800" dirty="0">
                <a:solidFill>
                  <a:schemeClr val="tx1"/>
                </a:solidFill>
              </a:rPr>
              <a:t>cu </a:t>
            </a:r>
            <a:r>
              <a:rPr lang="en-US" sz="1800" dirty="0" err="1" smtClean="0">
                <a:solidFill>
                  <a:schemeClr val="tx1"/>
                </a:solidFill>
              </a:rPr>
              <a:t>legisla</a:t>
            </a:r>
            <a:r>
              <a:rPr lang="ro-RO" sz="1800" dirty="0" smtClean="0">
                <a:solidFill>
                  <a:schemeClr val="tx1"/>
                </a:solidFill>
              </a:rPr>
              <a:t>ț</a:t>
            </a:r>
            <a:r>
              <a:rPr lang="en-US" sz="1800" dirty="0" err="1" smtClean="0">
                <a:solidFill>
                  <a:schemeClr val="tx1"/>
                </a:solidFill>
              </a:rPr>
              <a:t>ia</a:t>
            </a:r>
            <a:r>
              <a:rPr lang="en-US" sz="1800" dirty="0" smtClean="0">
                <a:solidFill>
                  <a:schemeClr val="tx1"/>
                </a:solidFill>
              </a:rPr>
              <a:t> </a:t>
            </a:r>
            <a:r>
              <a:rPr lang="ro-RO" sz="1800" dirty="0">
                <a:solidFill>
                  <a:schemeClr val="tx1"/>
                </a:solidFill>
              </a:rPr>
              <a:t>î</a:t>
            </a:r>
            <a:r>
              <a:rPr lang="en-US" sz="1800" dirty="0" smtClean="0">
                <a:solidFill>
                  <a:schemeClr val="tx1"/>
                </a:solidFill>
              </a:rPr>
              <a:t>n </a:t>
            </a:r>
            <a:r>
              <a:rPr lang="en-US" sz="1800" dirty="0" err="1">
                <a:solidFill>
                  <a:schemeClr val="tx1"/>
                </a:solidFill>
              </a:rPr>
              <a:t>vigoare</a:t>
            </a:r>
            <a:r>
              <a:rPr lang="ro-RO" sz="1800" dirty="0" smtClean="0">
                <a:solidFill>
                  <a:schemeClr val="tx1"/>
                </a:solidFill>
              </a:rPr>
              <a:t> </a:t>
            </a:r>
          </a:p>
          <a:p>
            <a:endParaRPr lang="en-US" sz="1800" dirty="0" smtClean="0">
              <a:solidFill>
                <a:schemeClr val="tx1"/>
              </a:solidFill>
            </a:endParaRPr>
          </a:p>
          <a:p>
            <a:pPr marL="285750" indent="-285750">
              <a:buFont typeface="Wingdings" panose="05000000000000000000" pitchFamily="2" charset="2"/>
              <a:buChar char="§"/>
            </a:pPr>
            <a:r>
              <a:rPr lang="en-US" sz="1800" dirty="0" err="1" smtClean="0">
                <a:solidFill>
                  <a:schemeClr val="tx1"/>
                </a:solidFill>
              </a:rPr>
              <a:t>Normele</a:t>
            </a:r>
            <a:r>
              <a:rPr lang="en-US" sz="1800" dirty="0" smtClean="0">
                <a:solidFill>
                  <a:schemeClr val="tx1"/>
                </a:solidFill>
              </a:rPr>
              <a:t> </a:t>
            </a:r>
            <a:r>
              <a:rPr lang="en-US" sz="1800" dirty="0" err="1" smtClean="0">
                <a:solidFill>
                  <a:schemeClr val="tx1"/>
                </a:solidFill>
              </a:rPr>
              <a:t>financiare</a:t>
            </a:r>
            <a:endParaRPr lang="ro-RO" sz="1800" dirty="0" smtClean="0">
              <a:solidFill>
                <a:schemeClr val="tx1"/>
              </a:solidFill>
            </a:endParaRPr>
          </a:p>
          <a:p>
            <a:endParaRPr lang="en-US" sz="1800" dirty="0" smtClean="0">
              <a:solidFill>
                <a:schemeClr val="tx1"/>
              </a:solidFill>
            </a:endParaRPr>
          </a:p>
          <a:p>
            <a:pPr marL="285750" indent="-285750">
              <a:buFont typeface="Wingdings" panose="05000000000000000000" pitchFamily="2" charset="2"/>
              <a:buChar char="§"/>
            </a:pPr>
            <a:r>
              <a:rPr lang="en-US" sz="1800" dirty="0" err="1" smtClean="0">
                <a:solidFill>
                  <a:schemeClr val="tx1"/>
                </a:solidFill>
              </a:rPr>
              <a:t>Auditarea</a:t>
            </a:r>
            <a:r>
              <a:rPr lang="en-US" sz="1800" dirty="0" smtClean="0">
                <a:solidFill>
                  <a:schemeClr val="tx1"/>
                </a:solidFill>
              </a:rPr>
              <a:t> </a:t>
            </a:r>
            <a:r>
              <a:rPr lang="ro-RO" sz="1800" dirty="0" err="1" smtClean="0">
                <a:solidFill>
                  <a:schemeClr val="tx1"/>
                </a:solidFill>
              </a:rPr>
              <a:t>ș</a:t>
            </a:r>
            <a:r>
              <a:rPr lang="en-US" sz="1800" dirty="0" err="1" smtClean="0">
                <a:solidFill>
                  <a:schemeClr val="tx1"/>
                </a:solidFill>
              </a:rPr>
              <a:t>i</a:t>
            </a:r>
            <a:r>
              <a:rPr lang="en-US" sz="1800" dirty="0" smtClean="0">
                <a:solidFill>
                  <a:schemeClr val="tx1"/>
                </a:solidFill>
              </a:rPr>
              <a:t> </a:t>
            </a:r>
            <a:r>
              <a:rPr lang="en-US" sz="1800" dirty="0" err="1" smtClean="0">
                <a:solidFill>
                  <a:schemeClr val="tx1"/>
                </a:solidFill>
              </a:rPr>
              <a:t>preluarea</a:t>
            </a:r>
            <a:r>
              <a:rPr lang="en-US" sz="1800" dirty="0" smtClean="0">
                <a:solidFill>
                  <a:schemeClr val="tx1"/>
                </a:solidFill>
              </a:rPr>
              <a:t> </a:t>
            </a:r>
            <a:r>
              <a:rPr lang="en-US" sz="1800" dirty="0" err="1" smtClean="0">
                <a:solidFill>
                  <a:schemeClr val="tx1"/>
                </a:solidFill>
              </a:rPr>
              <a:t>clubului</a:t>
            </a:r>
            <a:r>
              <a:rPr lang="en-US" sz="1800" dirty="0" smtClean="0">
                <a:solidFill>
                  <a:schemeClr val="tx1"/>
                </a:solidFill>
              </a:rPr>
              <a:t> </a:t>
            </a:r>
            <a:endParaRPr lang="ro-RO" sz="1800" dirty="0" smtClean="0">
              <a:solidFill>
                <a:schemeClr val="tx1"/>
              </a:solidFill>
            </a:endParaRPr>
          </a:p>
          <a:p>
            <a:endParaRPr lang="en-US" sz="1800" dirty="0" smtClean="0">
              <a:solidFill>
                <a:schemeClr val="tx1"/>
              </a:solidFill>
            </a:endParaRPr>
          </a:p>
          <a:p>
            <a:pPr marL="285750" indent="-285750">
              <a:buFont typeface="Wingdings" panose="05000000000000000000" pitchFamily="2" charset="2"/>
              <a:buChar char="§"/>
            </a:pPr>
            <a:r>
              <a:rPr lang="en-US" sz="1800" dirty="0" err="1" smtClean="0">
                <a:solidFill>
                  <a:schemeClr val="tx1"/>
                </a:solidFill>
              </a:rPr>
              <a:t>Schimbare</a:t>
            </a:r>
            <a:r>
              <a:rPr lang="en-US" sz="1800" dirty="0" smtClean="0">
                <a:solidFill>
                  <a:schemeClr val="tx1"/>
                </a:solidFill>
              </a:rPr>
              <a:t> </a:t>
            </a:r>
            <a:r>
              <a:rPr lang="en-US" sz="1800" dirty="0" err="1" smtClean="0">
                <a:solidFill>
                  <a:schemeClr val="tx1"/>
                </a:solidFill>
              </a:rPr>
              <a:t>sediu</a:t>
            </a:r>
            <a:r>
              <a:rPr lang="en-US" sz="1800" dirty="0" smtClean="0">
                <a:solidFill>
                  <a:schemeClr val="tx1"/>
                </a:solidFill>
              </a:rPr>
              <a:t> </a:t>
            </a:r>
            <a:r>
              <a:rPr lang="ro-RO" sz="1800" dirty="0" err="1">
                <a:solidFill>
                  <a:schemeClr val="tx1"/>
                </a:solidFill>
              </a:rPr>
              <a:t>ș</a:t>
            </a:r>
            <a:r>
              <a:rPr lang="en-US" sz="1800" dirty="0" err="1" smtClean="0">
                <a:solidFill>
                  <a:schemeClr val="tx1"/>
                </a:solidFill>
              </a:rPr>
              <a:t>i</a:t>
            </a:r>
            <a:r>
              <a:rPr lang="en-US" sz="1800" dirty="0" smtClean="0">
                <a:solidFill>
                  <a:schemeClr val="tx1"/>
                </a:solidFill>
              </a:rPr>
              <a:t> </a:t>
            </a:r>
            <a:r>
              <a:rPr lang="en-US" sz="1800" dirty="0" err="1" smtClean="0">
                <a:solidFill>
                  <a:schemeClr val="tx1"/>
                </a:solidFill>
              </a:rPr>
              <a:t>condi</a:t>
            </a:r>
            <a:r>
              <a:rPr lang="ro-RO" sz="1800" dirty="0" smtClean="0">
                <a:solidFill>
                  <a:schemeClr val="tx1"/>
                </a:solidFill>
              </a:rPr>
              <a:t>ț</a:t>
            </a:r>
            <a:r>
              <a:rPr lang="en-US" sz="1800" dirty="0" smtClean="0">
                <a:solidFill>
                  <a:schemeClr val="tx1"/>
                </a:solidFill>
              </a:rPr>
              <a:t>ii de </a:t>
            </a:r>
            <a:r>
              <a:rPr lang="en-US" sz="1800" dirty="0" err="1" smtClean="0">
                <a:solidFill>
                  <a:schemeClr val="tx1"/>
                </a:solidFill>
              </a:rPr>
              <a:t>lucru</a:t>
            </a:r>
            <a:r>
              <a:rPr lang="en-US" sz="1800" dirty="0" smtClean="0">
                <a:solidFill>
                  <a:schemeClr val="tx1"/>
                </a:solidFill>
              </a:rPr>
              <a:t> </a:t>
            </a:r>
            <a:endParaRPr lang="ro-RO" sz="1800" dirty="0" smtClean="0">
              <a:solidFill>
                <a:schemeClr val="tx1"/>
              </a:solidFill>
            </a:endParaRPr>
          </a:p>
          <a:p>
            <a:endParaRPr lang="en-US" sz="1800" dirty="0" smtClean="0">
              <a:solidFill>
                <a:schemeClr val="tx1"/>
              </a:solidFill>
            </a:endParaRPr>
          </a:p>
          <a:p>
            <a:pPr marL="285750" indent="-285750">
              <a:buFont typeface="Wingdings" panose="05000000000000000000" pitchFamily="2" charset="2"/>
              <a:buChar char="§"/>
            </a:pPr>
            <a:r>
              <a:rPr lang="en-US" sz="1800" dirty="0" err="1" smtClean="0">
                <a:solidFill>
                  <a:schemeClr val="tx1"/>
                </a:solidFill>
              </a:rPr>
              <a:t>Implementare</a:t>
            </a:r>
            <a:r>
              <a:rPr lang="en-US" sz="1800" dirty="0" smtClean="0">
                <a:solidFill>
                  <a:schemeClr val="tx1"/>
                </a:solidFill>
              </a:rPr>
              <a:t> </a:t>
            </a:r>
            <a:r>
              <a:rPr lang="en-US" sz="1800" dirty="0" err="1" smtClean="0">
                <a:solidFill>
                  <a:schemeClr val="tx1"/>
                </a:solidFill>
              </a:rPr>
              <a:t>protec</a:t>
            </a:r>
            <a:r>
              <a:rPr lang="ro-RO" sz="1800" dirty="0">
                <a:solidFill>
                  <a:schemeClr val="tx1"/>
                </a:solidFill>
              </a:rPr>
              <a:t>ț</a:t>
            </a:r>
            <a:r>
              <a:rPr lang="en-US" sz="1800" dirty="0" err="1" smtClean="0">
                <a:solidFill>
                  <a:schemeClr val="tx1"/>
                </a:solidFill>
              </a:rPr>
              <a:t>ia</a:t>
            </a:r>
            <a:r>
              <a:rPr lang="en-US" sz="1800" dirty="0" smtClean="0">
                <a:solidFill>
                  <a:schemeClr val="tx1"/>
                </a:solidFill>
              </a:rPr>
              <a:t> </a:t>
            </a:r>
            <a:r>
              <a:rPr lang="en-US" sz="1800" dirty="0" err="1" smtClean="0">
                <a:solidFill>
                  <a:schemeClr val="tx1"/>
                </a:solidFill>
              </a:rPr>
              <a:t>datelor</a:t>
            </a:r>
            <a:r>
              <a:rPr lang="en-US" sz="1800" dirty="0" smtClean="0">
                <a:solidFill>
                  <a:schemeClr val="tx1"/>
                </a:solidFill>
              </a:rPr>
              <a:t> </a:t>
            </a:r>
            <a:endParaRPr lang="ro-RO" sz="1800" dirty="0" smtClean="0">
              <a:solidFill>
                <a:schemeClr val="tx1"/>
              </a:solidFill>
            </a:endParaRPr>
          </a:p>
          <a:p>
            <a:endParaRPr lang="en-US" sz="1800" dirty="0" smtClean="0">
              <a:solidFill>
                <a:schemeClr val="tx1"/>
              </a:solidFill>
            </a:endParaRPr>
          </a:p>
          <a:p>
            <a:pPr marL="285750" indent="-285750">
              <a:buFont typeface="Wingdings" panose="05000000000000000000" pitchFamily="2" charset="2"/>
              <a:buChar char="§"/>
            </a:pPr>
            <a:r>
              <a:rPr lang="en-US" sz="1800" dirty="0" err="1" smtClean="0">
                <a:solidFill>
                  <a:schemeClr val="tx1"/>
                </a:solidFill>
              </a:rPr>
              <a:t>Transparen</a:t>
            </a:r>
            <a:r>
              <a:rPr lang="ro-RO" sz="1800" dirty="0" smtClean="0">
                <a:solidFill>
                  <a:schemeClr val="tx1"/>
                </a:solidFill>
              </a:rPr>
              <a:t>ț</a:t>
            </a:r>
            <a:r>
              <a:rPr lang="ro-RO" sz="1800" dirty="0">
                <a:solidFill>
                  <a:schemeClr val="tx1"/>
                </a:solidFill>
              </a:rPr>
              <a:t>ă</a:t>
            </a:r>
            <a:r>
              <a:rPr lang="en-US" sz="1800" dirty="0" smtClean="0">
                <a:solidFill>
                  <a:schemeClr val="tx1"/>
                </a:solidFill>
              </a:rPr>
              <a:t> </a:t>
            </a:r>
          </a:p>
          <a:p>
            <a:endParaRPr lang="ro-RO" dirty="0" smtClean="0">
              <a:solidFill>
                <a:schemeClr val="tx1"/>
              </a:solidFill>
            </a:endParaRPr>
          </a:p>
          <a:p>
            <a:endParaRPr lang="ro-RO" dirty="0" smtClean="0">
              <a:solidFill>
                <a:schemeClr val="tx1"/>
              </a:solidFill>
            </a:endParaRPr>
          </a:p>
          <a:p>
            <a:pPr marL="285750" indent="-285750">
              <a:buFont typeface="Arial" pitchFamily="34" charset="0"/>
              <a:buChar char="•"/>
            </a:pP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8192543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9592" y="273050"/>
            <a:ext cx="3704208" cy="5853113"/>
          </a:xfrm>
        </p:spPr>
        <p:txBody>
          <a:bodyPr/>
          <a:lstStyle/>
          <a:p>
            <a:pPr marL="0" indent="0">
              <a:buNone/>
            </a:pPr>
            <a:r>
              <a:rPr lang="en-US" b="1" dirty="0" smtClean="0">
                <a:solidFill>
                  <a:schemeClr val="bg1"/>
                </a:solidFill>
              </a:rPr>
              <a:t>MARKETING</a:t>
            </a:r>
            <a:endParaRPr lang="ro-RO" b="1" dirty="0" smtClean="0">
              <a:solidFill>
                <a:schemeClr val="bg1"/>
              </a:solidFill>
            </a:endParaRPr>
          </a:p>
        </p:txBody>
      </p:sp>
      <p:sp>
        <p:nvSpPr>
          <p:cNvPr id="10" name="Text Placeholder 9"/>
          <p:cNvSpPr>
            <a:spLocks noGrp="1"/>
          </p:cNvSpPr>
          <p:nvPr>
            <p:ph type="body" sz="half" idx="2"/>
          </p:nvPr>
        </p:nvSpPr>
        <p:spPr>
          <a:xfrm>
            <a:off x="3515552" y="609601"/>
            <a:ext cx="5095048" cy="5147568"/>
          </a:xfrm>
        </p:spPr>
        <p:txBody>
          <a:bodyPr>
            <a:normAutofit/>
          </a:bodyPr>
          <a:lstStyle/>
          <a:p>
            <a:pPr marL="342900" indent="-342900">
              <a:buFont typeface="Wingdings" panose="05000000000000000000" pitchFamily="2" charset="2"/>
              <a:buChar char="§"/>
            </a:pPr>
            <a:r>
              <a:rPr lang="en-US" sz="2000" dirty="0" err="1" smtClean="0">
                <a:solidFill>
                  <a:schemeClr val="tx1"/>
                </a:solidFill>
              </a:rPr>
              <a:t>Producem</a:t>
            </a:r>
            <a:r>
              <a:rPr lang="en-US" sz="2000" dirty="0" smtClean="0">
                <a:solidFill>
                  <a:schemeClr val="tx1"/>
                </a:solidFill>
              </a:rPr>
              <a:t> </a:t>
            </a:r>
            <a:r>
              <a:rPr lang="en-US" sz="2000" dirty="0" err="1" smtClean="0">
                <a:solidFill>
                  <a:schemeClr val="tx1"/>
                </a:solidFill>
              </a:rPr>
              <a:t>propriul</a:t>
            </a:r>
            <a:r>
              <a:rPr lang="en-US" sz="2000" dirty="0" smtClean="0">
                <a:solidFill>
                  <a:schemeClr val="tx1"/>
                </a:solidFill>
              </a:rPr>
              <a:t> con</a:t>
            </a:r>
            <a:r>
              <a:rPr lang="ro-RO" sz="2000" dirty="0" smtClean="0">
                <a:solidFill>
                  <a:schemeClr val="tx1"/>
                </a:solidFill>
              </a:rPr>
              <a:t>ț</a:t>
            </a:r>
            <a:r>
              <a:rPr lang="en-US" sz="2000" dirty="0" err="1" smtClean="0">
                <a:solidFill>
                  <a:schemeClr val="tx1"/>
                </a:solidFill>
              </a:rPr>
              <a:t>inut</a:t>
            </a: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r>
              <a:rPr lang="en-US" sz="2000" dirty="0" smtClean="0">
                <a:solidFill>
                  <a:schemeClr val="tx1"/>
                </a:solidFill>
              </a:rPr>
              <a:t>Social media </a:t>
            </a:r>
          </a:p>
          <a:p>
            <a:pPr marL="342900" indent="-342900">
              <a:buFont typeface="Wingdings" panose="05000000000000000000" pitchFamily="2" charset="2"/>
              <a:buChar char="§"/>
            </a:pPr>
            <a:endParaRPr lang="en-US" sz="2000" dirty="0">
              <a:solidFill>
                <a:schemeClr val="tx1"/>
              </a:solidFill>
            </a:endParaRPr>
          </a:p>
          <a:p>
            <a:pPr marL="342900" indent="-342900">
              <a:buFont typeface="Wingdings" panose="05000000000000000000" pitchFamily="2" charset="2"/>
              <a:buChar char="§"/>
            </a:pPr>
            <a:r>
              <a:rPr lang="en-US" sz="2000" dirty="0" smtClean="0">
                <a:solidFill>
                  <a:schemeClr val="tx1"/>
                </a:solidFill>
              </a:rPr>
              <a:t>CSMB TV </a:t>
            </a:r>
          </a:p>
          <a:p>
            <a:pPr marL="342900" indent="-342900">
              <a:buFont typeface="Wingdings" panose="05000000000000000000" pitchFamily="2" charset="2"/>
              <a:buChar char="§"/>
            </a:pPr>
            <a:endParaRPr lang="en-US" sz="2000" dirty="0">
              <a:solidFill>
                <a:schemeClr val="tx1"/>
              </a:solidFill>
            </a:endParaRPr>
          </a:p>
          <a:p>
            <a:pPr marL="342900" indent="-342900">
              <a:buFont typeface="Wingdings" panose="05000000000000000000" pitchFamily="2" charset="2"/>
              <a:buChar char="§"/>
            </a:pPr>
            <a:r>
              <a:rPr lang="en-US" sz="2000" dirty="0" smtClean="0">
                <a:solidFill>
                  <a:schemeClr val="tx1"/>
                </a:solidFill>
              </a:rPr>
              <a:t>S</a:t>
            </a:r>
            <a:r>
              <a:rPr lang="ro-RO" sz="2000" dirty="0" smtClean="0">
                <a:solidFill>
                  <a:schemeClr val="tx1"/>
                </a:solidFill>
              </a:rPr>
              <a:t>ite nou </a:t>
            </a:r>
            <a:endParaRPr lang="en-US" sz="2000" dirty="0" smtClean="0">
              <a:solidFill>
                <a:schemeClr val="tx1"/>
              </a:solidFill>
            </a:endParaRPr>
          </a:p>
          <a:p>
            <a:pPr marL="342900" indent="-342900">
              <a:buFont typeface="Wingdings" panose="05000000000000000000" pitchFamily="2" charset="2"/>
              <a:buChar char="§"/>
            </a:pPr>
            <a:endParaRPr lang="en-US" sz="2000" dirty="0">
              <a:solidFill>
                <a:schemeClr val="tx1"/>
              </a:solidFill>
            </a:endParaRPr>
          </a:p>
          <a:p>
            <a:pPr marL="342900" indent="-342900">
              <a:buFont typeface="Wingdings" panose="05000000000000000000" pitchFamily="2" charset="2"/>
              <a:buChar char="§"/>
            </a:pPr>
            <a:r>
              <a:rPr lang="en-US" sz="2000" dirty="0" smtClean="0">
                <a:solidFill>
                  <a:schemeClr val="tx1"/>
                </a:solidFill>
              </a:rPr>
              <a:t>CAMPANII </a:t>
            </a:r>
          </a:p>
          <a:p>
            <a:endParaRPr lang="en-US" dirty="0" smtClean="0">
              <a:solidFill>
                <a:schemeClr val="tx1"/>
              </a:solidFill>
            </a:endParaRPr>
          </a:p>
          <a:p>
            <a:endParaRPr lang="ro-RO" dirty="0" smtClean="0">
              <a:solidFill>
                <a:schemeClr val="tx1"/>
              </a:solidFill>
            </a:endParaRPr>
          </a:p>
          <a:p>
            <a:endParaRPr lang="ro-RO" dirty="0" smtClean="0">
              <a:solidFill>
                <a:schemeClr val="tx1"/>
              </a:solidFill>
            </a:endParaRPr>
          </a:p>
          <a:p>
            <a:pPr marL="285750" indent="-285750">
              <a:buFont typeface="Arial" pitchFamily="34" charset="0"/>
              <a:buChar char="•"/>
            </a:pP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4151784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smtClean="0"/>
              <a:t>CONTENT MARKETING</a:t>
            </a:r>
            <a:r>
              <a:rPr lang="en-US" dirty="0" smtClean="0"/>
              <a:t>:</a:t>
            </a:r>
            <a:r>
              <a:rPr lang="ro-RO" dirty="0" smtClean="0"/>
              <a:t/>
            </a:r>
            <a:br>
              <a:rPr lang="ro-RO" dirty="0" smtClean="0"/>
            </a:br>
            <a:r>
              <a:rPr lang="ro-RO" sz="3100" dirty="0" smtClean="0"/>
              <a:t>UN NOU CONCEPT ÎN IMPLEMENTARE</a:t>
            </a:r>
            <a:endParaRPr lang="en-US" sz="3100" dirty="0"/>
          </a:p>
        </p:txBody>
      </p:sp>
      <p:sp>
        <p:nvSpPr>
          <p:cNvPr id="4" name="Content Placeholder 3"/>
          <p:cNvSpPr>
            <a:spLocks noGrp="1"/>
          </p:cNvSpPr>
          <p:nvPr>
            <p:ph sz="half" idx="1"/>
          </p:nvPr>
        </p:nvSpPr>
        <p:spPr>
          <a:xfrm>
            <a:off x="457200" y="1600201"/>
            <a:ext cx="8534400" cy="381000"/>
          </a:xfrm>
        </p:spPr>
        <p:txBody>
          <a:bodyPr>
            <a:normAutofit fontScale="92500" lnSpcReduction="10000"/>
          </a:bodyPr>
          <a:lstStyle/>
          <a:p>
            <a:pPr algn="ctr"/>
            <a:r>
              <a:rPr lang="en-US" sz="2200" dirty="0" smtClean="0"/>
              <a:t>CRE</a:t>
            </a:r>
            <a:r>
              <a:rPr lang="ro-RO" sz="2200" dirty="0" smtClean="0"/>
              <a:t>ĂM ȘI DISTRIBUIM CONTENT PERSONALIZAT</a:t>
            </a:r>
          </a:p>
        </p:txBody>
      </p:sp>
      <p:sp>
        <p:nvSpPr>
          <p:cNvPr id="17" name="Rectangle 16"/>
          <p:cNvSpPr/>
          <p:nvPr/>
        </p:nvSpPr>
        <p:spPr>
          <a:xfrm>
            <a:off x="1219200" y="2057400"/>
            <a:ext cx="1981200" cy="35052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o-RO" b="1" dirty="0" smtClean="0">
              <a:latin typeface="HelveticaNeueLT Pro 95 Blk" pitchFamily="34" charset="0"/>
              <a:ea typeface="Calibri" charset="0"/>
              <a:cs typeface="Calibri" charset="0"/>
            </a:endParaRPr>
          </a:p>
          <a:p>
            <a:pPr algn="ctr"/>
            <a:r>
              <a:rPr lang="en-US" b="1" dirty="0" smtClean="0">
                <a:latin typeface="HelveticaNeueLT Pro 95 Blk" pitchFamily="34" charset="0"/>
                <a:ea typeface="Calibri" charset="0"/>
                <a:cs typeface="Calibri" charset="0"/>
              </a:rPr>
              <a:t>CONTROL</a:t>
            </a:r>
            <a:r>
              <a:rPr lang="ro-RO" b="1" dirty="0" smtClean="0">
                <a:latin typeface="HelveticaNeueLT Pro 95 Blk" pitchFamily="34" charset="0"/>
                <a:ea typeface="Calibri" charset="0"/>
                <a:cs typeface="Calibri" charset="0"/>
              </a:rPr>
              <a:t/>
            </a:r>
            <a:br>
              <a:rPr lang="ro-RO" b="1" dirty="0" smtClean="0">
                <a:latin typeface="HelveticaNeueLT Pro 95 Blk" pitchFamily="34" charset="0"/>
                <a:ea typeface="Calibri" charset="0"/>
                <a:cs typeface="Calibri" charset="0"/>
              </a:rPr>
            </a:br>
            <a:r>
              <a:rPr lang="ro-RO" b="1" dirty="0" smtClean="0">
                <a:latin typeface="HelveticaNeueLT Pro 95 Blk" pitchFamily="34" charset="0"/>
                <a:ea typeface="Calibri" charset="0"/>
                <a:cs typeface="Calibri" charset="0"/>
              </a:rPr>
              <a:t/>
            </a:r>
            <a:br>
              <a:rPr lang="ro-RO" b="1" dirty="0" smtClean="0">
                <a:latin typeface="HelveticaNeueLT Pro 95 Blk" pitchFamily="34" charset="0"/>
                <a:ea typeface="Calibri" charset="0"/>
                <a:cs typeface="Calibri" charset="0"/>
              </a:rPr>
            </a:br>
            <a:r>
              <a:rPr lang="ro-RO" sz="1400" dirty="0" smtClean="0">
                <a:latin typeface="HelveticaNeueLT Pro"/>
                <a:ea typeface="Calibri" charset="0"/>
                <a:cs typeface="Calibri" charset="0"/>
              </a:rPr>
              <a:t/>
            </a:r>
            <a:br>
              <a:rPr lang="ro-RO" sz="1400" dirty="0" smtClean="0">
                <a:latin typeface="HelveticaNeueLT Pro"/>
                <a:ea typeface="Calibri" charset="0"/>
                <a:cs typeface="Calibri" charset="0"/>
              </a:rPr>
            </a:br>
            <a:r>
              <a:rPr lang="en-US" sz="1400" dirty="0" smtClean="0">
                <a:latin typeface="HelveticaNeueLT Pro"/>
                <a:ea typeface="Calibri" charset="0"/>
                <a:cs typeface="Calibri" charset="0"/>
              </a:rPr>
              <a:t>asupra con</a:t>
            </a:r>
            <a:r>
              <a:rPr lang="ro-RO" sz="1400" dirty="0" smtClean="0">
                <a:latin typeface="HelveticaNeueLT Pro"/>
                <a:ea typeface="Calibri" charset="0"/>
                <a:cs typeface="Calibri" charset="0"/>
              </a:rPr>
              <a:t>ț</a:t>
            </a:r>
            <a:r>
              <a:rPr lang="en-US" sz="1400" dirty="0" smtClean="0">
                <a:latin typeface="HelveticaNeueLT Pro"/>
                <a:ea typeface="Calibri" charset="0"/>
                <a:cs typeface="Calibri" charset="0"/>
              </a:rPr>
              <a:t>inutului </a:t>
            </a:r>
            <a:r>
              <a:rPr lang="ro-RO" sz="1400" dirty="0" smtClean="0">
                <a:latin typeface="HelveticaNeueLT Pro"/>
                <a:ea typeface="Calibri" charset="0"/>
                <a:cs typeface="Calibri" charset="0"/>
              </a:rPr>
              <a:t>ș</a:t>
            </a:r>
            <a:r>
              <a:rPr lang="en-US" sz="1400" dirty="0" smtClean="0">
                <a:latin typeface="HelveticaNeueLT Pro"/>
                <a:ea typeface="Calibri" charset="0"/>
                <a:cs typeface="Calibri" charset="0"/>
              </a:rPr>
              <a:t>i </a:t>
            </a:r>
            <a:r>
              <a:rPr lang="en-US" sz="1400" dirty="0">
                <a:latin typeface="HelveticaNeueLT Pro"/>
                <a:ea typeface="Calibri" charset="0"/>
                <a:cs typeface="Calibri" charset="0"/>
              </a:rPr>
              <a:t>mesajelor pe care le transmitem </a:t>
            </a:r>
            <a:r>
              <a:rPr lang="ro-RO" sz="1400" dirty="0" smtClean="0">
                <a:latin typeface="HelveticaNeueLT Pro"/>
                <a:ea typeface="Calibri" charset="0"/>
                <a:cs typeface="Calibri" charset="0"/>
              </a:rPr>
              <a:t>î</a:t>
            </a:r>
            <a:r>
              <a:rPr lang="en-US" sz="1400" dirty="0" smtClean="0">
                <a:latin typeface="HelveticaNeueLT Pro"/>
                <a:ea typeface="Calibri" charset="0"/>
                <a:cs typeface="Calibri" charset="0"/>
              </a:rPr>
              <a:t>n </a:t>
            </a:r>
            <a:r>
              <a:rPr lang="en-US" sz="1400" dirty="0">
                <a:latin typeface="HelveticaNeueLT Pro"/>
                <a:ea typeface="Calibri" charset="0"/>
                <a:cs typeface="Calibri" charset="0"/>
              </a:rPr>
              <a:t>materialele realizate (filmarea </a:t>
            </a:r>
            <a:r>
              <a:rPr lang="ro-RO" sz="1400" dirty="0" smtClean="0">
                <a:latin typeface="HelveticaNeueLT Pro"/>
                <a:ea typeface="Calibri" charset="0"/>
                <a:cs typeface="Calibri" charset="0"/>
              </a:rPr>
              <a:t>ș</a:t>
            </a:r>
            <a:r>
              <a:rPr lang="en-US" sz="1400" dirty="0" smtClean="0">
                <a:latin typeface="HelveticaNeueLT Pro"/>
                <a:ea typeface="Calibri" charset="0"/>
                <a:cs typeface="Calibri" charset="0"/>
              </a:rPr>
              <a:t>i </a:t>
            </a:r>
            <a:r>
              <a:rPr lang="en-US" sz="1400" dirty="0">
                <a:latin typeface="HelveticaNeueLT Pro"/>
                <a:ea typeface="Calibri" charset="0"/>
                <a:cs typeface="Calibri" charset="0"/>
              </a:rPr>
              <a:t>editarea materialelor ne </a:t>
            </a:r>
            <a:r>
              <a:rPr lang="en-US" sz="1400" dirty="0" smtClean="0">
                <a:latin typeface="HelveticaNeueLT Pro"/>
                <a:ea typeface="Calibri" charset="0"/>
                <a:cs typeface="Calibri" charset="0"/>
              </a:rPr>
              <a:t>apar</a:t>
            </a:r>
            <a:r>
              <a:rPr lang="ro-RO" sz="1400" dirty="0">
                <a:latin typeface="HelveticaNeueLT Pro"/>
                <a:ea typeface="Calibri" charset="0"/>
                <a:cs typeface="Calibri" charset="0"/>
              </a:rPr>
              <a:t>ț</a:t>
            </a:r>
            <a:r>
              <a:rPr lang="en-US" sz="1400" dirty="0" smtClean="0">
                <a:latin typeface="HelveticaNeueLT Pro"/>
                <a:ea typeface="Calibri" charset="0"/>
                <a:cs typeface="Calibri" charset="0"/>
              </a:rPr>
              <a:t>in</a:t>
            </a:r>
            <a:r>
              <a:rPr lang="ro-RO" sz="1400" dirty="0" smtClean="0">
                <a:latin typeface="HelveticaNeueLT Pro"/>
                <a:ea typeface="Calibri" charset="0"/>
                <a:cs typeface="Calibri" charset="0"/>
              </a:rPr>
              <a:t>)</a:t>
            </a:r>
            <a:endParaRPr lang="en-US" sz="1400" dirty="0">
              <a:latin typeface="HelveticaNeueLT Pro"/>
              <a:ea typeface="Calibri" charset="0"/>
              <a:cs typeface="Calibri" charset="0"/>
            </a:endParaRPr>
          </a:p>
          <a:p>
            <a:pPr algn="ctr"/>
            <a:endParaRPr lang="en-US" dirty="0"/>
          </a:p>
        </p:txBody>
      </p:sp>
      <p:sp>
        <p:nvSpPr>
          <p:cNvPr id="18" name="Rectangle 17"/>
          <p:cNvSpPr/>
          <p:nvPr/>
        </p:nvSpPr>
        <p:spPr>
          <a:xfrm>
            <a:off x="3505200" y="2057400"/>
            <a:ext cx="1981200" cy="3505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o-RO" b="1" dirty="0" smtClean="0">
              <a:latin typeface="HelveticaNeueLT Pro 95 Blk" pitchFamily="34" charset="0"/>
              <a:ea typeface="Calibri" charset="0"/>
              <a:cs typeface="Calibri" charset="0"/>
            </a:endParaRPr>
          </a:p>
          <a:p>
            <a:pPr algn="ctr"/>
            <a:r>
              <a:rPr lang="ro-RO" b="1" dirty="0" smtClean="0">
                <a:latin typeface="HelveticaNeueLT Pro 95 Blk" pitchFamily="34" charset="0"/>
                <a:ea typeface="Calibri" charset="0"/>
                <a:cs typeface="Calibri" charset="0"/>
              </a:rPr>
              <a:t>PROMOVAREA</a:t>
            </a:r>
            <a:br>
              <a:rPr lang="ro-RO" b="1" dirty="0" smtClean="0">
                <a:latin typeface="HelveticaNeueLT Pro 95 Blk" pitchFamily="34" charset="0"/>
                <a:ea typeface="Calibri" charset="0"/>
                <a:cs typeface="Calibri" charset="0"/>
              </a:rPr>
            </a:br>
            <a:r>
              <a:rPr lang="ro-RO" b="1" dirty="0" smtClean="0">
                <a:latin typeface="HelveticaNeueLT Pro 95 Blk" pitchFamily="34" charset="0"/>
                <a:ea typeface="Calibri" charset="0"/>
                <a:cs typeface="Calibri" charset="0"/>
              </a:rPr>
              <a:t/>
            </a:r>
            <a:br>
              <a:rPr lang="ro-RO" b="1" dirty="0" smtClean="0">
                <a:latin typeface="HelveticaNeueLT Pro 95 Blk" pitchFamily="34" charset="0"/>
                <a:ea typeface="Calibri" charset="0"/>
                <a:cs typeface="Calibri" charset="0"/>
              </a:rPr>
            </a:br>
            <a:r>
              <a:rPr lang="ro-RO" sz="1400" dirty="0" smtClean="0">
                <a:latin typeface="HelveticaNeueLT Pro"/>
                <a:ea typeface="Calibri" charset="0"/>
                <a:cs typeface="Calibri" charset="0"/>
              </a:rPr>
              <a:t/>
            </a:r>
            <a:br>
              <a:rPr lang="ro-RO" sz="1400" dirty="0" smtClean="0">
                <a:latin typeface="HelveticaNeueLT Pro"/>
                <a:ea typeface="Calibri" charset="0"/>
                <a:cs typeface="Calibri" charset="0"/>
              </a:rPr>
            </a:br>
            <a:r>
              <a:rPr lang="ro-RO" sz="1400" dirty="0" smtClean="0">
                <a:latin typeface="HelveticaNeueLT Pro"/>
                <a:ea typeface="Calibri" charset="0"/>
                <a:cs typeface="Calibri" charset="0"/>
              </a:rPr>
              <a:t>obiectivelor agreate de comun acord cu partenerii</a:t>
            </a:r>
            <a:endParaRPr lang="en-US" sz="1400" dirty="0">
              <a:latin typeface="HelveticaNeueLT Pro"/>
              <a:ea typeface="Calibri" charset="0"/>
              <a:cs typeface="Calibri" charset="0"/>
            </a:endParaRPr>
          </a:p>
          <a:p>
            <a:pPr algn="ctr"/>
            <a:endParaRPr lang="en-US" dirty="0"/>
          </a:p>
        </p:txBody>
      </p:sp>
      <p:sp>
        <p:nvSpPr>
          <p:cNvPr id="19" name="Rectangle 18"/>
          <p:cNvSpPr/>
          <p:nvPr/>
        </p:nvSpPr>
        <p:spPr>
          <a:xfrm>
            <a:off x="5867400" y="2057400"/>
            <a:ext cx="1981200" cy="3505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o-RO" b="1" dirty="0">
              <a:latin typeface="HelveticaNeueLT Pro 95 Blk" pitchFamily="34" charset="0"/>
              <a:ea typeface="Calibri" charset="0"/>
              <a:cs typeface="Calibri" charset="0"/>
            </a:endParaRPr>
          </a:p>
          <a:p>
            <a:pPr algn="ctr"/>
            <a:r>
              <a:rPr lang="ro-RO" b="1" dirty="0" smtClean="0">
                <a:latin typeface="HelveticaNeueLT Pro 95 Blk" pitchFamily="34" charset="0"/>
                <a:ea typeface="Calibri" charset="0"/>
                <a:cs typeface="Calibri" charset="0"/>
              </a:rPr>
              <a:t>AUDIENȚĂ</a:t>
            </a:r>
          </a:p>
          <a:p>
            <a:pPr algn="ctr"/>
            <a:r>
              <a:rPr lang="ro-RO" b="1" dirty="0" smtClean="0">
                <a:latin typeface="HelveticaNeueLT Pro 95 Blk" pitchFamily="34" charset="0"/>
                <a:ea typeface="Calibri" charset="0"/>
                <a:cs typeface="Calibri" charset="0"/>
              </a:rPr>
              <a:t>GARANTATĂ</a:t>
            </a:r>
            <a:endParaRPr lang="ro-RO" b="1" dirty="0">
              <a:latin typeface="HelveticaNeueLT Pro 95 Blk" pitchFamily="34" charset="0"/>
              <a:ea typeface="Calibri" charset="0"/>
              <a:cs typeface="Calibri" charset="0"/>
            </a:endParaRPr>
          </a:p>
          <a:p>
            <a:pPr algn="ctr"/>
            <a:endParaRPr lang="ro-RO" dirty="0">
              <a:latin typeface="HelveticaNeueLT Pro 95 Blk" pitchFamily="34" charset="0"/>
              <a:ea typeface="Calibri" charset="0"/>
              <a:cs typeface="Calibri" charset="0"/>
            </a:endParaRPr>
          </a:p>
          <a:p>
            <a:pPr algn="ctr"/>
            <a:r>
              <a:rPr lang="ro-RO" sz="1400" dirty="0">
                <a:latin typeface="HelveticaNeueLT Pro"/>
                <a:ea typeface="Calibri" charset="0"/>
                <a:cs typeface="Calibri" charset="0"/>
              </a:rPr>
              <a:t>p</a:t>
            </a:r>
            <a:r>
              <a:rPr lang="ro-RO" sz="1400" dirty="0" smtClean="0">
                <a:latin typeface="HelveticaNeueLT Pro"/>
                <a:ea typeface="Calibri" charset="0"/>
                <a:cs typeface="Calibri" charset="0"/>
              </a:rPr>
              <a:t>rin pachetul media realizat</a:t>
            </a:r>
            <a:endParaRPr lang="en-US" sz="1400" dirty="0">
              <a:latin typeface="HelveticaNeueLT Pro"/>
              <a:ea typeface="Calibri" charset="0"/>
              <a:cs typeface="Calibri" charset="0"/>
            </a:endParaRPr>
          </a:p>
          <a:p>
            <a:pPr algn="ctr"/>
            <a:endParaRPr lang="en-US" dirty="0"/>
          </a:p>
        </p:txBody>
      </p:sp>
    </p:spTree>
    <p:extLst>
      <p:ext uri="{BB962C8B-B14F-4D97-AF65-F5344CB8AC3E}">
        <p14:creationId xmlns:p14="http://schemas.microsoft.com/office/powerpoint/2010/main" val="10339516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smtClean="0"/>
              <a:t>AUDIENȚE TV </a:t>
            </a:r>
            <a:br>
              <a:rPr lang="ro-RO" dirty="0" smtClean="0"/>
            </a:br>
            <a:r>
              <a:rPr lang="ro-RO" sz="3100" dirty="0" smtClean="0"/>
              <a:t>ȘTIRILE DIFUZATE IANUARIE – NOIEMBRIE 2018 </a:t>
            </a:r>
            <a:endParaRPr lang="en-US" sz="3100" dirty="0"/>
          </a:p>
        </p:txBody>
      </p:sp>
      <p:pic>
        <p:nvPicPr>
          <p:cNvPr id="9" name="Picture 8"/>
          <p:cNvPicPr>
            <a:picLocks noChangeAspect="1"/>
          </p:cNvPicPr>
          <p:nvPr/>
        </p:nvPicPr>
        <p:blipFill rotWithShape="1">
          <a:blip r:embed="rId2"/>
          <a:srcRect l="3345" t="58210" r="5505" b="11898"/>
          <a:stretch/>
        </p:blipFill>
        <p:spPr>
          <a:xfrm>
            <a:off x="56147" y="1600200"/>
            <a:ext cx="9087853" cy="2819400"/>
          </a:xfrm>
          <a:prstGeom prst="rect">
            <a:avLst/>
          </a:prstGeom>
        </p:spPr>
      </p:pic>
    </p:spTree>
    <p:extLst>
      <p:ext uri="{BB962C8B-B14F-4D97-AF65-F5344CB8AC3E}">
        <p14:creationId xmlns:p14="http://schemas.microsoft.com/office/powerpoint/2010/main" val="42753756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9592" y="273050"/>
            <a:ext cx="3323208" cy="5853113"/>
          </a:xfrm>
        </p:spPr>
        <p:txBody>
          <a:bodyPr/>
          <a:lstStyle/>
          <a:p>
            <a:pPr marL="0" indent="0">
              <a:buNone/>
            </a:pPr>
            <a:r>
              <a:rPr lang="ro-RO" dirty="0" smtClean="0">
                <a:solidFill>
                  <a:schemeClr val="bg1"/>
                </a:solidFill>
              </a:rPr>
              <a:t>EXEMPLE DE EXPUNERE</a:t>
            </a:r>
          </a:p>
          <a:p>
            <a:pPr marL="0" indent="0">
              <a:buNone/>
            </a:pPr>
            <a:endParaRPr lang="ro-RO" sz="1200" b="1" dirty="0" smtClean="0">
              <a:solidFill>
                <a:schemeClr val="bg1"/>
              </a:solidFill>
              <a:latin typeface="HelveticaNeueLT Pro"/>
            </a:endParaRPr>
          </a:p>
          <a:p>
            <a:pPr marL="0" indent="0">
              <a:buNone/>
            </a:pPr>
            <a:endParaRPr lang="ro-RO" sz="1200" b="1" dirty="0">
              <a:solidFill>
                <a:schemeClr val="bg1"/>
              </a:solidFill>
              <a:latin typeface="HelveticaNeueLT Pro"/>
            </a:endParaRPr>
          </a:p>
        </p:txBody>
      </p:sp>
      <p:pic>
        <p:nvPicPr>
          <p:cNvPr id="16" name="Picture 15"/>
          <p:cNvPicPr/>
          <p:nvPr/>
        </p:nvPicPr>
        <p:blipFill>
          <a:blip r:embed="rId2" cstate="email">
            <a:extLst>
              <a:ext uri="{28A0092B-C50C-407E-A947-70E740481C1C}">
                <a14:useLocalDpi xmlns:a14="http://schemas.microsoft.com/office/drawing/2010/main"/>
              </a:ext>
            </a:extLst>
          </a:blip>
          <a:stretch>
            <a:fillRect/>
          </a:stretch>
        </p:blipFill>
        <p:spPr>
          <a:xfrm>
            <a:off x="0" y="2438400"/>
            <a:ext cx="4908059" cy="3283775"/>
          </a:xfrm>
          <a:prstGeom prst="rect">
            <a:avLst/>
          </a:prstGeom>
        </p:spPr>
      </p:pic>
      <p:pic>
        <p:nvPicPr>
          <p:cNvPr id="7" name="Picture 6" descr="Macintosh HD:Users:gavanstefan:Desktop:Screen Shot 2017-11-29 at 06.02.00.png">
            <a:hlinkClick r:id="rId3"/>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3518057" y="76200"/>
            <a:ext cx="3479405" cy="2269130"/>
          </a:xfrm>
          <a:prstGeom prst="rect">
            <a:avLst/>
          </a:prstGeom>
          <a:noFill/>
          <a:ln>
            <a:noFill/>
          </a:ln>
        </p:spPr>
      </p:pic>
      <p:pic>
        <p:nvPicPr>
          <p:cNvPr id="8" name="Picture 7" descr="Macintosh HD:Users:gavanstefan:Desktop:Screen Shot 2017-11-14 at 19.20.31.png">
            <a:hlinkClick r:id="rId5"/>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2000" y="2819400"/>
            <a:ext cx="4419600" cy="2514600"/>
          </a:xfrm>
          <a:prstGeom prst="rect">
            <a:avLst/>
          </a:prstGeom>
          <a:noFill/>
          <a:ln>
            <a:noFill/>
          </a:ln>
        </p:spPr>
      </p:pic>
    </p:spTree>
    <p:extLst>
      <p:ext uri="{BB962C8B-B14F-4D97-AF65-F5344CB8AC3E}">
        <p14:creationId xmlns:p14="http://schemas.microsoft.com/office/powerpoint/2010/main" val="36787038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48400" y="9728"/>
            <a:ext cx="2900464" cy="6851918"/>
            <a:chOff x="5844662" y="1"/>
            <a:chExt cx="3299339" cy="7794201"/>
          </a:xfrm>
        </p:grpSpPr>
        <p:pic>
          <p:nvPicPr>
            <p:cNvPr id="6" name="Picture 5">
              <a:hlinkClick r:id="rId2"/>
            </p:cNvPr>
            <p:cNvPicPr/>
            <p:nvPr/>
          </p:nvPicPr>
          <p:blipFill>
            <a:blip r:embed="rId3" cstate="email">
              <a:extLst>
                <a:ext uri="{28A0092B-C50C-407E-A947-70E740481C1C}">
                  <a14:useLocalDpi xmlns:a14="http://schemas.microsoft.com/office/drawing/2010/main"/>
                </a:ext>
              </a:extLst>
            </a:blip>
            <a:stretch>
              <a:fillRect/>
            </a:stretch>
          </p:blipFill>
          <p:spPr>
            <a:xfrm>
              <a:off x="5844663" y="5683965"/>
              <a:ext cx="3299338" cy="2110237"/>
            </a:xfrm>
            <a:prstGeom prst="rect">
              <a:avLst/>
            </a:prstGeom>
          </p:spPr>
        </p:pic>
        <p:pic>
          <p:nvPicPr>
            <p:cNvPr id="7" name="Picture 6">
              <a:hlinkClick r:id="rId4"/>
            </p:cNvPr>
            <p:cNvPicPr/>
            <p:nvPr/>
          </p:nvPicPr>
          <p:blipFill>
            <a:blip r:embed="rId5" cstate="email">
              <a:extLst>
                <a:ext uri="{28A0092B-C50C-407E-A947-70E740481C1C}">
                  <a14:useLocalDpi xmlns:a14="http://schemas.microsoft.com/office/drawing/2010/main"/>
                </a:ext>
              </a:extLst>
            </a:blip>
            <a:stretch>
              <a:fillRect/>
            </a:stretch>
          </p:blipFill>
          <p:spPr>
            <a:xfrm>
              <a:off x="5844662" y="1"/>
              <a:ext cx="3299338" cy="1866201"/>
            </a:xfrm>
            <a:prstGeom prst="rect">
              <a:avLst/>
            </a:prstGeom>
          </p:spPr>
        </p:pic>
        <p:pic>
          <p:nvPicPr>
            <p:cNvPr id="8" name="Picture 7">
              <a:hlinkClick r:id="rId6"/>
            </p:cNvPr>
            <p:cNvPicPr/>
            <p:nvPr/>
          </p:nvPicPr>
          <p:blipFill>
            <a:blip r:embed="rId7" cstate="email">
              <a:extLst>
                <a:ext uri="{28A0092B-C50C-407E-A947-70E740481C1C}">
                  <a14:useLocalDpi xmlns:a14="http://schemas.microsoft.com/office/drawing/2010/main"/>
                </a:ext>
              </a:extLst>
            </a:blip>
            <a:stretch>
              <a:fillRect/>
            </a:stretch>
          </p:blipFill>
          <p:spPr>
            <a:xfrm>
              <a:off x="5844662" y="1853389"/>
              <a:ext cx="3299338" cy="1826918"/>
            </a:xfrm>
            <a:prstGeom prst="rect">
              <a:avLst/>
            </a:prstGeom>
          </p:spPr>
        </p:pic>
        <p:pic>
          <p:nvPicPr>
            <p:cNvPr id="9" name="Picture 8">
              <a:hlinkClick r:id="rId8"/>
            </p:cNvPr>
            <p:cNvPicPr/>
            <p:nvPr/>
          </p:nvPicPr>
          <p:blipFill>
            <a:blip r:embed="rId9" cstate="email">
              <a:extLst>
                <a:ext uri="{28A0092B-C50C-407E-A947-70E740481C1C}">
                  <a14:useLocalDpi xmlns:a14="http://schemas.microsoft.com/office/drawing/2010/main"/>
                </a:ext>
              </a:extLst>
            </a:blip>
            <a:stretch>
              <a:fillRect/>
            </a:stretch>
          </p:blipFill>
          <p:spPr>
            <a:xfrm>
              <a:off x="5844662" y="3679818"/>
              <a:ext cx="3299338" cy="2004147"/>
            </a:xfrm>
            <a:prstGeom prst="rect">
              <a:avLst/>
            </a:prstGeom>
          </p:spPr>
        </p:pic>
      </p:grpSp>
      <p:pic>
        <p:nvPicPr>
          <p:cNvPr id="11" name="Picture 10"/>
          <p:cNvPicPr/>
          <p:nvPr/>
        </p:nvPicPr>
        <p:blipFill>
          <a:blip r:embed="rId10" cstate="email">
            <a:extLst>
              <a:ext uri="{28A0092B-C50C-407E-A947-70E740481C1C}">
                <a14:useLocalDpi xmlns:a14="http://schemas.microsoft.com/office/drawing/2010/main"/>
              </a:ext>
            </a:extLst>
          </a:blip>
          <a:stretch>
            <a:fillRect/>
          </a:stretch>
        </p:blipFill>
        <p:spPr>
          <a:xfrm>
            <a:off x="3038272" y="3944278"/>
            <a:ext cx="3205265" cy="2927321"/>
          </a:xfrm>
          <a:prstGeom prst="rect">
            <a:avLst/>
          </a:prstGeom>
        </p:spPr>
      </p:pic>
      <p:pic>
        <p:nvPicPr>
          <p:cNvPr id="15" name="Picture 14"/>
          <p:cNvPicPr/>
          <p:nvPr/>
        </p:nvPicPr>
        <p:blipFill>
          <a:blip r:embed="rId11" cstate="email">
            <a:extLst>
              <a:ext uri="{28A0092B-C50C-407E-A947-70E740481C1C}">
                <a14:useLocalDpi xmlns:a14="http://schemas.microsoft.com/office/drawing/2010/main"/>
              </a:ext>
            </a:extLst>
          </a:blip>
          <a:stretch>
            <a:fillRect/>
          </a:stretch>
        </p:blipFill>
        <p:spPr>
          <a:xfrm>
            <a:off x="-19205" y="3986970"/>
            <a:ext cx="3067205" cy="2947229"/>
          </a:xfrm>
          <a:prstGeom prst="rect">
            <a:avLst/>
          </a:prstGeom>
        </p:spPr>
      </p:pic>
      <p:pic>
        <p:nvPicPr>
          <p:cNvPr id="16" name="Picture 15">
            <a:hlinkClick r:id="rId12"/>
          </p:cNvPr>
          <p:cNvPicPr/>
          <p:nvPr/>
        </p:nvPicPr>
        <p:blipFill>
          <a:blip r:embed="rId13" cstate="email">
            <a:extLst>
              <a:ext uri="{28A0092B-C50C-407E-A947-70E740481C1C}">
                <a14:useLocalDpi xmlns:a14="http://schemas.microsoft.com/office/drawing/2010/main"/>
              </a:ext>
            </a:extLst>
          </a:blip>
          <a:stretch>
            <a:fillRect/>
          </a:stretch>
        </p:blipFill>
        <p:spPr>
          <a:xfrm>
            <a:off x="0" y="-1"/>
            <a:ext cx="6248400" cy="3986972"/>
          </a:xfrm>
          <a:prstGeom prst="rect">
            <a:avLst/>
          </a:prstGeom>
        </p:spPr>
      </p:pic>
    </p:spTree>
    <p:extLst>
      <p:ext uri="{BB962C8B-B14F-4D97-AF65-F5344CB8AC3E}">
        <p14:creationId xmlns:p14="http://schemas.microsoft.com/office/powerpoint/2010/main" val="7785798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b="1" dirty="0" smtClean="0"/>
              <a:t>SOCIAL MEDIA CSM BUCUREȘTI</a:t>
            </a:r>
            <a:r>
              <a:rPr lang="en-US" b="1" dirty="0" smtClean="0"/>
              <a:t>:</a:t>
            </a:r>
            <a:r>
              <a:rPr lang="ro-RO" b="1" dirty="0" smtClean="0"/>
              <a:t/>
            </a:r>
            <a:br>
              <a:rPr lang="ro-RO" b="1" dirty="0" smtClean="0"/>
            </a:br>
            <a:r>
              <a:rPr lang="ro-RO" sz="3100" b="1" dirty="0" smtClean="0"/>
              <a:t>FACEBOOK, YOUTUBE, INSTAGRAM</a:t>
            </a:r>
            <a:endParaRPr lang="en-US" sz="3100" b="1" dirty="0"/>
          </a:p>
        </p:txBody>
      </p:sp>
      <p:pic>
        <p:nvPicPr>
          <p:cNvPr id="21" name="Picture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667" y="1523490"/>
            <a:ext cx="6413127" cy="3163377"/>
          </a:xfrm>
          <a:prstGeom prst="rect">
            <a:avLst/>
          </a:prstGeom>
        </p:spPr>
      </p:pic>
      <p:pic>
        <p:nvPicPr>
          <p:cNvPr id="22" name="Picture 21"/>
          <p:cNvPicPr>
            <a:picLocks noChangeAspect="1"/>
          </p:cNvPicPr>
          <p:nvPr/>
        </p:nvPicPr>
        <p:blipFill rotWithShape="1">
          <a:blip r:embed="rId3" cstate="email">
            <a:extLst>
              <a:ext uri="{28A0092B-C50C-407E-A947-70E740481C1C}">
                <a14:useLocalDpi xmlns:a14="http://schemas.microsoft.com/office/drawing/2010/main"/>
              </a:ext>
            </a:extLst>
          </a:blip>
          <a:srcRect l="19469" t="13340" r="32402"/>
          <a:stretch/>
        </p:blipFill>
        <p:spPr>
          <a:xfrm>
            <a:off x="6377460" y="4090222"/>
            <a:ext cx="2766540" cy="2767777"/>
          </a:xfrm>
          <a:prstGeom prst="rect">
            <a:avLst/>
          </a:prstGeom>
        </p:spPr>
      </p:pic>
      <p:pic>
        <p:nvPicPr>
          <p:cNvPr id="23" name="Picture 22" descr="Macintosh HD:Users:gavanstefan:Desktop:Screen Shot 2017-11-14 at 20.41.45.png">
            <a:hlinkClick r:id="rId4"/>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35667" y="4599315"/>
            <a:ext cx="2287295" cy="2258685"/>
          </a:xfrm>
          <a:prstGeom prst="rect">
            <a:avLst/>
          </a:prstGeom>
          <a:noFill/>
          <a:ln>
            <a:noFill/>
          </a:ln>
        </p:spPr>
      </p:pic>
      <p:pic>
        <p:nvPicPr>
          <p:cNvPr id="24" name="Picture 23"/>
          <p:cNvPicPr/>
          <p:nvPr/>
        </p:nvPicPr>
        <p:blipFill rotWithShape="1">
          <a:blip r:embed="rId6" cstate="email">
            <a:extLst>
              <a:ext uri="{28A0092B-C50C-407E-A947-70E740481C1C}">
                <a14:useLocalDpi xmlns:a14="http://schemas.microsoft.com/office/drawing/2010/main"/>
              </a:ext>
            </a:extLst>
          </a:blip>
          <a:srcRect l="56634"/>
          <a:stretch/>
        </p:blipFill>
        <p:spPr>
          <a:xfrm>
            <a:off x="3501315" y="3137927"/>
            <a:ext cx="2895600" cy="3720073"/>
          </a:xfrm>
          <a:prstGeom prst="rect">
            <a:avLst/>
          </a:prstGeom>
        </p:spPr>
      </p:pic>
      <p:pic>
        <p:nvPicPr>
          <p:cNvPr id="25" name="Picture 24" descr="Macintosh HD:Users:gavanstefan:Desktop:Screen Shot 2017-11-14 at 20.34.01.png"/>
          <p:cNvPicPr/>
          <p:nvPr/>
        </p:nvPicPr>
        <p:blipFill>
          <a:blip r:embed="rId7" cstate="email">
            <a:extLst>
              <a:ext uri="{28A0092B-C50C-407E-A947-70E740481C1C}">
                <a14:useLocalDpi xmlns:a14="http://schemas.microsoft.com/office/drawing/2010/main"/>
              </a:ext>
            </a:extLst>
          </a:blip>
          <a:srcRect/>
          <a:stretch>
            <a:fillRect/>
          </a:stretch>
        </p:blipFill>
        <p:spPr bwMode="auto">
          <a:xfrm>
            <a:off x="6858000" y="1560355"/>
            <a:ext cx="2268166" cy="2519461"/>
          </a:xfrm>
          <a:prstGeom prst="rect">
            <a:avLst/>
          </a:prstGeom>
          <a:noFill/>
          <a:ln>
            <a:noFill/>
          </a:ln>
        </p:spPr>
      </p:pic>
      <p:pic>
        <p:nvPicPr>
          <p:cNvPr id="26" name="Picture 25"/>
          <p:cNvPicPr/>
          <p:nvPr/>
        </p:nvPicPr>
        <p:blipFill>
          <a:blip r:embed="rId8" cstate="screen">
            <a:extLst>
              <a:ext uri="{28A0092B-C50C-407E-A947-70E740481C1C}">
                <a14:useLocalDpi xmlns:a14="http://schemas.microsoft.com/office/drawing/2010/main"/>
              </a:ext>
            </a:extLst>
          </a:blip>
          <a:stretch>
            <a:fillRect/>
          </a:stretch>
        </p:blipFill>
        <p:spPr>
          <a:xfrm>
            <a:off x="2238658" y="4275152"/>
            <a:ext cx="1262657" cy="2600682"/>
          </a:xfrm>
          <a:prstGeom prst="rect">
            <a:avLst/>
          </a:prstGeom>
        </p:spPr>
      </p:pic>
    </p:spTree>
    <p:extLst>
      <p:ext uri="{BB962C8B-B14F-4D97-AF65-F5344CB8AC3E}">
        <p14:creationId xmlns:p14="http://schemas.microsoft.com/office/powerpoint/2010/main" val="36046709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DBCA2DF-589A-E245-A7B0-1B3535C3A5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02"/>
            <a:ext cx="9144000" cy="3438144"/>
          </a:xfrm>
          <a:prstGeom prst="rect">
            <a:avLst/>
          </a:prstGeom>
        </p:spPr>
      </p:pic>
      <p:sp>
        <p:nvSpPr>
          <p:cNvPr id="4" name="TextBox 3">
            <a:extLst>
              <a:ext uri="{FF2B5EF4-FFF2-40B4-BE49-F238E27FC236}">
                <a16:creationId xmlns="" xmlns:a16="http://schemas.microsoft.com/office/drawing/2014/main" id="{72411DB0-374E-7742-9BD6-AA8A8BDC97F6}"/>
              </a:ext>
            </a:extLst>
          </p:cNvPr>
          <p:cNvSpPr txBox="1"/>
          <p:nvPr/>
        </p:nvSpPr>
        <p:spPr>
          <a:xfrm>
            <a:off x="876300" y="3810000"/>
            <a:ext cx="7391400" cy="2435282"/>
          </a:xfrm>
          <a:prstGeom prst="rect">
            <a:avLst/>
          </a:prstGeom>
          <a:noFill/>
        </p:spPr>
        <p:txBody>
          <a:bodyPr wrap="square" rtlCol="0">
            <a:spAutoFit/>
          </a:bodyPr>
          <a:lstStyle/>
          <a:p>
            <a:r>
              <a:rPr lang="ro-RO" sz="2625" b="1" dirty="0">
                <a:latin typeface="HelveticaNeueLT Pro"/>
              </a:rPr>
              <a:t>CSM Bucuresti </a:t>
            </a:r>
            <a:r>
              <a:rPr lang="ro-RO" sz="2625" b="1" dirty="0" smtClean="0">
                <a:latin typeface="HelveticaNeueLT Pro"/>
              </a:rPr>
              <a:t>Official </a:t>
            </a:r>
            <a:r>
              <a:rPr lang="ro-RO" sz="2625" dirty="0" smtClean="0">
                <a:latin typeface="HelveticaNeueLT Pro"/>
              </a:rPr>
              <a:t>- </a:t>
            </a:r>
            <a:r>
              <a:rPr lang="ro-RO" sz="2625" b="1" dirty="0" smtClean="0">
                <a:latin typeface="HelveticaNeueLT Pro"/>
              </a:rPr>
              <a:t>55.917 fani</a:t>
            </a:r>
          </a:p>
          <a:p>
            <a:r>
              <a:rPr lang="ro-RO" dirty="0" smtClean="0">
                <a:latin typeface="HelveticaNeueLT Pro"/>
              </a:rPr>
              <a:t>CSm Bucuresti Handbal – 11.500 fani </a:t>
            </a:r>
          </a:p>
          <a:p>
            <a:r>
              <a:rPr lang="ro-RO" dirty="0" smtClean="0">
                <a:latin typeface="HelveticaNeueLT Pro"/>
              </a:rPr>
              <a:t>CSM Bucuresti Volei – 4.100 fani </a:t>
            </a:r>
          </a:p>
          <a:p>
            <a:r>
              <a:rPr lang="ro-RO" dirty="0" smtClean="0">
                <a:latin typeface="HelveticaNeueLT Pro"/>
              </a:rPr>
              <a:t>CSM Bucuresti Rugby – 5.800 fani</a:t>
            </a:r>
          </a:p>
          <a:p>
            <a:r>
              <a:rPr lang="ro-RO" dirty="0" smtClean="0">
                <a:latin typeface="HelveticaNeueLT Pro"/>
              </a:rPr>
              <a:t>CSM Bucuresti Atletism – 1.500 fani </a:t>
            </a:r>
          </a:p>
          <a:p>
            <a:r>
              <a:rPr lang="ro-RO" dirty="0" smtClean="0">
                <a:latin typeface="HelveticaNeueLT Pro"/>
              </a:rPr>
              <a:t>CSM Bucuresti Moto – 758 fani </a:t>
            </a:r>
          </a:p>
          <a:p>
            <a:r>
              <a:rPr lang="ro-RO" dirty="0" smtClean="0">
                <a:latin typeface="HelveticaNeueLT Pro"/>
              </a:rPr>
              <a:t>CSM Bucuresti Tenis – nou inființată</a:t>
            </a:r>
          </a:p>
          <a:p>
            <a:r>
              <a:rPr lang="ro-RO" dirty="0" smtClean="0">
                <a:latin typeface="HelveticaNeueLT Pro"/>
              </a:rPr>
              <a:t>CSM Bucuresti Campanie – Sportul ne unește, aproape 1.000 fani </a:t>
            </a:r>
            <a:endParaRPr lang="ro-RO" dirty="0">
              <a:latin typeface="HelveticaNeueLT Pro"/>
            </a:endParaRPr>
          </a:p>
        </p:txBody>
      </p:sp>
    </p:spTree>
    <p:extLst>
      <p:ext uri="{BB962C8B-B14F-4D97-AF65-F5344CB8AC3E}">
        <p14:creationId xmlns:p14="http://schemas.microsoft.com/office/powerpoint/2010/main" val="2054946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EVOLU</a:t>
            </a:r>
            <a:r>
              <a:rPr lang="ro-RO" sz="2800" b="1" dirty="0"/>
              <a:t>Ț</a:t>
            </a:r>
            <a:r>
              <a:rPr lang="en-US" sz="2800" b="1" dirty="0"/>
              <a:t>IE PARAMETRI </a:t>
            </a:r>
            <a:r>
              <a:rPr lang="en-US" sz="2800" b="1" dirty="0" smtClean="0"/>
              <a:t>FACEBOOK:</a:t>
            </a:r>
            <a:r>
              <a:rPr lang="ro-RO" sz="2800" b="1" dirty="0" smtClean="0"/>
              <a:t/>
            </a:r>
            <a:br>
              <a:rPr lang="ro-RO" sz="2800" b="1" dirty="0" smtClean="0"/>
            </a:br>
            <a:r>
              <a:rPr lang="en-US" sz="2800" b="1" dirty="0" smtClean="0"/>
              <a:t>CSM </a:t>
            </a:r>
            <a:r>
              <a:rPr lang="en-US" sz="2800" b="1" dirty="0"/>
              <a:t>BUCURE</a:t>
            </a:r>
            <a:r>
              <a:rPr lang="ro-RO" sz="2800" b="1" dirty="0"/>
              <a:t>Ș</a:t>
            </a:r>
            <a:r>
              <a:rPr lang="en-US" sz="2800" b="1" dirty="0"/>
              <a:t>TI OFFICIAL</a:t>
            </a:r>
          </a:p>
        </p:txBody>
      </p:sp>
      <p:graphicFrame>
        <p:nvGraphicFramePr>
          <p:cNvPr id="3" name="Chart 2">
            <a:extLst>
              <a:ext uri="{FF2B5EF4-FFF2-40B4-BE49-F238E27FC236}">
                <a16:creationId xmlns="" xmlns:a16="http://schemas.microsoft.com/office/drawing/2014/main" id="{8A09F93B-6068-214C-A0FC-14CEFE4C22E7}"/>
              </a:ext>
            </a:extLst>
          </p:cNvPr>
          <p:cNvGraphicFramePr>
            <a:graphicFrameLocks/>
          </p:cNvGraphicFramePr>
          <p:nvPr>
            <p:extLst>
              <p:ext uri="{D42A27DB-BD31-4B8C-83A1-F6EECF244321}">
                <p14:modId xmlns:p14="http://schemas.microsoft.com/office/powerpoint/2010/main" val="1765422814"/>
              </p:ext>
            </p:extLst>
          </p:nvPr>
        </p:nvGraphicFramePr>
        <p:xfrm>
          <a:off x="685800" y="1600200"/>
          <a:ext cx="7239000" cy="4038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336636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a:bodyPr>
          <a:lstStyle/>
          <a:p>
            <a:r>
              <a:rPr lang="en-US" dirty="0"/>
              <a:t> </a:t>
            </a:r>
            <a:br>
              <a:rPr lang="en-US" dirty="0"/>
            </a:br>
            <a:endParaRPr lang="en-US" dirty="0"/>
          </a:p>
        </p:txBody>
      </p:sp>
      <p:pic>
        <p:nvPicPr>
          <p:cNvPr id="6" name="Picture 5"/>
          <p:cNvPicPr/>
          <p:nvPr/>
        </p:nvPicPr>
        <p:blipFill>
          <a:blip r:embed="rId3" cstate="screen">
            <a:extLst>
              <a:ext uri="{28A0092B-C50C-407E-A947-70E740481C1C}">
                <a14:useLocalDpi xmlns:a14="http://schemas.microsoft.com/office/drawing/2010/main"/>
              </a:ext>
            </a:extLst>
          </a:blip>
          <a:stretch>
            <a:fillRect/>
          </a:stretch>
        </p:blipFill>
        <p:spPr>
          <a:xfrm>
            <a:off x="3887787" y="457200"/>
            <a:ext cx="943610" cy="1259840"/>
          </a:xfrm>
          <a:prstGeom prst="rect">
            <a:avLst/>
          </a:prstGeom>
        </p:spPr>
      </p:pic>
      <p:sp>
        <p:nvSpPr>
          <p:cNvPr id="7" name="Rectangle 6"/>
          <p:cNvSpPr/>
          <p:nvPr/>
        </p:nvSpPr>
        <p:spPr>
          <a:xfrm>
            <a:off x="2185352"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8" name="Picture 7"/>
          <p:cNvPicPr/>
          <p:nvPr/>
        </p:nvPicPr>
        <p:blipFill>
          <a:blip r:embed="rId4" cstate="screen">
            <a:extLst>
              <a:ext uri="{28A0092B-C50C-407E-A947-70E740481C1C}">
                <a14:useLocalDpi xmlns:a14="http://schemas.microsoft.com/office/drawing/2010/main"/>
              </a:ext>
            </a:extLst>
          </a:blip>
          <a:stretch>
            <a:fillRect/>
          </a:stretch>
        </p:blipFill>
        <p:spPr>
          <a:xfrm>
            <a:off x="6338252" y="501015"/>
            <a:ext cx="1691640" cy="634365"/>
          </a:xfrm>
          <a:prstGeom prst="rect">
            <a:avLst/>
          </a:prstGeom>
        </p:spPr>
      </p:pic>
      <p:sp>
        <p:nvSpPr>
          <p:cNvPr id="9" name="Rectangle 8"/>
          <p:cNvSpPr/>
          <p:nvPr/>
        </p:nvSpPr>
        <p:spPr>
          <a:xfrm>
            <a:off x="384810" y="669290"/>
            <a:ext cx="629602"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dirty="0">
              <a:solidFill>
                <a:prstClr val="white"/>
              </a:solidFill>
            </a:endParaRPr>
          </a:p>
        </p:txBody>
      </p:sp>
      <p:sp>
        <p:nvSpPr>
          <p:cNvPr id="10" name="Rectangle 9"/>
          <p:cNvSpPr/>
          <p:nvPr/>
        </p:nvSpPr>
        <p:spPr>
          <a:xfrm>
            <a:off x="7964486" y="669290"/>
            <a:ext cx="874713"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sz="1100" dirty="0">
              <a:solidFill>
                <a:prstClr val="white"/>
              </a:solidFill>
              <a:ea typeface="HelveticaNeueLT Pro 55 Roman"/>
              <a:cs typeface="Times New Roman"/>
            </a:endParaRPr>
          </a:p>
        </p:txBody>
      </p:sp>
      <p:pic>
        <p:nvPicPr>
          <p:cNvPr id="11" name="Picture 10"/>
          <p:cNvPicPr/>
          <p:nvPr/>
        </p:nvPicPr>
        <p:blipFill>
          <a:blip r:embed="rId6" cstate="screen">
            <a:extLst>
              <a:ext uri="{28A0092B-C50C-407E-A947-70E740481C1C}">
                <a14:useLocalDpi xmlns:a14="http://schemas.microsoft.com/office/drawing/2010/main"/>
              </a:ext>
            </a:extLst>
          </a:blip>
          <a:stretch>
            <a:fillRect/>
          </a:stretch>
        </p:blipFill>
        <p:spPr>
          <a:xfrm>
            <a:off x="819818" y="86677"/>
            <a:ext cx="1609344" cy="1463040"/>
          </a:xfrm>
          <a:prstGeom prst="rect">
            <a:avLst/>
          </a:prstGeom>
        </p:spPr>
      </p:pic>
      <p:sp>
        <p:nvSpPr>
          <p:cNvPr id="12" name="Rectangle 11"/>
          <p:cNvSpPr/>
          <p:nvPr/>
        </p:nvSpPr>
        <p:spPr>
          <a:xfrm>
            <a:off x="4865687"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3" name="Picture 12"/>
          <p:cNvPicPr/>
          <p:nvPr/>
        </p:nvPicPr>
        <p:blipFill>
          <a:blip r:embed="rId7">
            <a:extLst>
              <a:ext uri="{28A0092B-C50C-407E-A947-70E740481C1C}">
                <a14:useLocalDpi xmlns:a14="http://schemas.microsoft.com/office/drawing/2010/main"/>
              </a:ext>
            </a:extLst>
          </a:blip>
          <a:stretch>
            <a:fillRect/>
          </a:stretch>
        </p:blipFill>
        <p:spPr>
          <a:xfrm>
            <a:off x="1238250" y="6121400"/>
            <a:ext cx="1205230" cy="140970"/>
          </a:xfrm>
          <a:prstGeom prst="rect">
            <a:avLst/>
          </a:prstGeom>
        </p:spPr>
      </p:pic>
      <p:sp>
        <p:nvSpPr>
          <p:cNvPr id="14" name="Rectangle 13"/>
          <p:cNvSpPr/>
          <p:nvPr/>
        </p:nvSpPr>
        <p:spPr>
          <a:xfrm>
            <a:off x="2482850" y="6164580"/>
            <a:ext cx="62763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5" name="Rectangle 14"/>
          <p:cNvSpPr/>
          <p:nvPr/>
        </p:nvSpPr>
        <p:spPr>
          <a:xfrm>
            <a:off x="384810" y="6169660"/>
            <a:ext cx="8026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o-RO" sz="1100">
                <a:solidFill>
                  <a:prstClr val="white"/>
                </a:solidFill>
                <a:ea typeface="HelveticaNeueLT Pro 55 Roman"/>
                <a:cs typeface="Times New Roman"/>
              </a:rPr>
              <a:t>          </a:t>
            </a:r>
            <a:endParaRPr lang="en-US" sz="1100">
              <a:solidFill>
                <a:prstClr val="white"/>
              </a:solidFill>
              <a:ea typeface="HelveticaNeueLT Pro 55 Roman"/>
              <a:cs typeface="Times New Roman"/>
            </a:endParaRPr>
          </a:p>
        </p:txBody>
      </p:sp>
      <p:sp>
        <p:nvSpPr>
          <p:cNvPr id="16" name="Text Box 2"/>
          <p:cNvSpPr txBox="1">
            <a:spLocks noChangeArrowheads="1"/>
          </p:cNvSpPr>
          <p:nvPr/>
        </p:nvSpPr>
        <p:spPr bwMode="auto">
          <a:xfrm>
            <a:off x="2419985" y="6248400"/>
            <a:ext cx="4759960" cy="4876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600">
                <a:solidFill>
                  <a:srgbClr val="17427C"/>
                </a:solidFill>
                <a:latin typeface="HelveticaNeueLT Pro 55 Roman"/>
                <a:ea typeface="HelveticaNeueLT Pro 55 Roman"/>
                <a:cs typeface="Times New Roman"/>
              </a:rPr>
              <a:t>Calea Vitan, nr. 242, etaj 1, Sector 3, București, tel: +4 (021) 313.66.33, fax: +4 (021) 317.42.48, e-mail: office@csmbucuresti.ro</a:t>
            </a:r>
            <a:br>
              <a:rPr lang="en-US" sz="600">
                <a:solidFill>
                  <a:srgbClr val="17427C"/>
                </a:solidFill>
                <a:latin typeface="HelveticaNeueLT Pro 55 Roman"/>
                <a:ea typeface="HelveticaNeueLT Pro 55 Roman"/>
                <a:cs typeface="Times New Roman"/>
              </a:rPr>
            </a:br>
            <a:r>
              <a:rPr lang="en-US" sz="600">
                <a:solidFill>
                  <a:srgbClr val="17427C"/>
                </a:solidFill>
                <a:latin typeface="HelveticaNeueLT Pro 55 Roman"/>
                <a:ea typeface="HelveticaNeueLT Pro 55 Roman"/>
                <a:cs typeface="Times New Roman"/>
              </a:rPr>
              <a:t>www.csmbucuresti.ro</a:t>
            </a:r>
            <a:r>
              <a:rPr lang="en-US" sz="600">
                <a:solidFill>
                  <a:srgbClr val="262B33"/>
                </a:solidFill>
                <a:latin typeface="HelveticaNeueLT Pro 55 Roman"/>
                <a:ea typeface="HelveticaNeueLT Pro 55 Roman"/>
                <a:cs typeface="Courier New"/>
              </a:rPr>
              <a:t/>
            </a:r>
            <a:br>
              <a:rPr lang="en-US" sz="600">
                <a:solidFill>
                  <a:srgbClr val="262B33"/>
                </a:solidFill>
                <a:latin typeface="HelveticaNeueLT Pro 55 Roman"/>
                <a:ea typeface="HelveticaNeueLT Pro 55 Roman"/>
                <a:cs typeface="Courier New"/>
              </a:rPr>
            </a:br>
            <a:r>
              <a:rPr lang="en-US" sz="600">
                <a:solidFill>
                  <a:srgbClr val="1F497D"/>
                </a:solidFill>
                <a:latin typeface="HelveticaNeueLT Pro 55 Roman"/>
                <a:ea typeface="HelveticaNeueLT Pro 55 Roman"/>
                <a:cs typeface="Courier New"/>
              </a:rPr>
              <a:t>CSM București operează conform Regulamentului UE nr. 629/2016 privind protecția datelor personale</a:t>
            </a:r>
            <a:endParaRPr lang="en-US" sz="1100">
              <a:solidFill>
                <a:prstClr val="black"/>
              </a:solidFill>
              <a:latin typeface="HelveticaNeueLT Pro 55 Roman"/>
              <a:ea typeface="HelveticaNeueLT Pro 55 Roman"/>
              <a:cs typeface="Times New Roman"/>
            </a:endParaRPr>
          </a:p>
          <a:p>
            <a:pPr algn="ctr">
              <a:lnSpc>
                <a:spcPct val="115000"/>
              </a:lnSpc>
              <a:spcAft>
                <a:spcPts val="1000"/>
              </a:spcAft>
            </a:pPr>
            <a:r>
              <a:rPr lang="en-US" sz="600">
                <a:solidFill>
                  <a:srgbClr val="17427C"/>
                </a:solidFill>
                <a:latin typeface="HelveticaNeueLT Pro 55 Roman"/>
                <a:ea typeface="HelveticaNeueLT Pro 55 Roman"/>
                <a:cs typeface="Times New Roman"/>
              </a:rPr>
              <a:t> </a:t>
            </a:r>
            <a:endParaRPr lang="en-US" sz="1100">
              <a:solidFill>
                <a:prstClr val="black"/>
              </a:solidFill>
              <a:latin typeface="HelveticaNeueLT Pro 55 Roman"/>
              <a:ea typeface="HelveticaNeueLT Pro 55 Roman"/>
              <a:cs typeface="Times New Roman"/>
            </a:endParaRPr>
          </a:p>
        </p:txBody>
      </p:sp>
      <p:sp>
        <p:nvSpPr>
          <p:cNvPr id="4" name="TextBox 3"/>
          <p:cNvSpPr txBox="1"/>
          <p:nvPr/>
        </p:nvSpPr>
        <p:spPr>
          <a:xfrm>
            <a:off x="1014412" y="1603355"/>
            <a:ext cx="7519988" cy="830997"/>
          </a:xfrm>
          <a:prstGeom prst="rect">
            <a:avLst/>
          </a:prstGeom>
          <a:noFill/>
        </p:spPr>
        <p:txBody>
          <a:bodyPr wrap="square" rtlCol="0">
            <a:spAutoFit/>
          </a:bodyPr>
          <a:lstStyle/>
          <a:p>
            <a:pPr algn="ctr"/>
            <a:r>
              <a:rPr lang="ro-RO" sz="2400" b="1" dirty="0">
                <a:latin typeface="HelveticaNeueLT Pro"/>
              </a:rPr>
              <a:t>IMPACT FACEBOOK 2018: CRESTERE DE 20,6 ORI</a:t>
            </a:r>
          </a:p>
        </p:txBody>
      </p:sp>
      <p:sp>
        <p:nvSpPr>
          <p:cNvPr id="3" name="Rectangle 2"/>
          <p:cNvSpPr/>
          <p:nvPr/>
        </p:nvSpPr>
        <p:spPr>
          <a:xfrm>
            <a:off x="644266" y="2364581"/>
            <a:ext cx="8153399" cy="3693319"/>
          </a:xfrm>
          <a:prstGeom prst="rect">
            <a:avLst/>
          </a:prstGeom>
        </p:spPr>
        <p:txBody>
          <a:bodyPr wrap="square">
            <a:spAutoFit/>
          </a:bodyPr>
          <a:lstStyle/>
          <a:p>
            <a:pPr marL="214313" indent="-214313">
              <a:buFont typeface="Wingdings" pitchFamily="2" charset="2"/>
              <a:buChar char="Ø"/>
            </a:pPr>
            <a:r>
              <a:rPr lang="ro-RO" dirty="0">
                <a:latin typeface="HelveticaNeueLT Pro"/>
              </a:rPr>
              <a:t>In 2018, impactul in pagina a fluctuat in special in functie de vacantele competitionale, insa, chiar si asa, in luna mai 2018 </a:t>
            </a:r>
            <a:r>
              <a:rPr lang="en-US" dirty="0" err="1">
                <a:latin typeface="HelveticaNeueLT Pro"/>
              </a:rPr>
              <a:t>impactul</a:t>
            </a:r>
            <a:r>
              <a:rPr lang="en-US" dirty="0">
                <a:latin typeface="HelveticaNeueLT Pro"/>
              </a:rPr>
              <a:t> </a:t>
            </a:r>
            <a:r>
              <a:rPr lang="en-US" dirty="0" err="1">
                <a:latin typeface="HelveticaNeueLT Pro"/>
              </a:rPr>
              <a:t>cumulat</a:t>
            </a:r>
            <a:r>
              <a:rPr lang="en-US" dirty="0">
                <a:latin typeface="HelveticaNeueLT Pro"/>
              </a:rPr>
              <a:t> al </a:t>
            </a:r>
            <a:r>
              <a:rPr lang="en-US" dirty="0" err="1">
                <a:latin typeface="HelveticaNeueLT Pro"/>
              </a:rPr>
              <a:t>postarilor</a:t>
            </a:r>
            <a:r>
              <a:rPr lang="en-US" dirty="0">
                <a:latin typeface="HelveticaNeueLT Pro"/>
              </a:rPr>
              <a:t> era DE 14 ORI MAI MARE, </a:t>
            </a:r>
            <a:r>
              <a:rPr lang="en-US" dirty="0" err="1">
                <a:latin typeface="HelveticaNeueLT Pro"/>
              </a:rPr>
              <a:t>raportat</a:t>
            </a:r>
            <a:r>
              <a:rPr lang="en-US" dirty="0">
                <a:latin typeface="HelveticaNeueLT Pro"/>
              </a:rPr>
              <a:t> la 6 </a:t>
            </a:r>
            <a:r>
              <a:rPr lang="en-US" dirty="0" err="1">
                <a:latin typeface="HelveticaNeueLT Pro"/>
              </a:rPr>
              <a:t>luni</a:t>
            </a:r>
            <a:r>
              <a:rPr lang="en-US" dirty="0">
                <a:latin typeface="HelveticaNeueLT Pro"/>
              </a:rPr>
              <a:t>, de la 130.273 in </a:t>
            </a:r>
            <a:r>
              <a:rPr lang="en-US" dirty="0" err="1">
                <a:latin typeface="HelveticaNeueLT Pro"/>
              </a:rPr>
              <a:t>octombrie</a:t>
            </a:r>
            <a:r>
              <a:rPr lang="en-US" dirty="0">
                <a:latin typeface="HelveticaNeueLT Pro"/>
              </a:rPr>
              <a:t> 2017 la 1.824.707 in </a:t>
            </a:r>
            <a:r>
              <a:rPr lang="en-US" dirty="0" err="1">
                <a:latin typeface="HelveticaNeueLT Pro"/>
              </a:rPr>
              <a:t>mai</a:t>
            </a:r>
            <a:r>
              <a:rPr lang="en-US" dirty="0">
                <a:latin typeface="HelveticaNeueLT Pro"/>
              </a:rPr>
              <a:t> 2018.</a:t>
            </a:r>
          </a:p>
          <a:p>
            <a:pPr marL="214313" indent="-214313">
              <a:buFont typeface="Wingdings" pitchFamily="2" charset="2"/>
              <a:buChar char="Ø"/>
            </a:pPr>
            <a:r>
              <a:rPr lang="en-US" dirty="0" err="1">
                <a:latin typeface="HelveticaNeueLT Pro"/>
              </a:rPr>
              <a:t>Cresterea</a:t>
            </a:r>
            <a:r>
              <a:rPr lang="en-US" dirty="0">
                <a:latin typeface="HelveticaNeueLT Pro"/>
              </a:rPr>
              <a:t> </a:t>
            </a:r>
            <a:r>
              <a:rPr lang="en-US" dirty="0" err="1">
                <a:latin typeface="HelveticaNeueLT Pro"/>
              </a:rPr>
              <a:t>anuala</a:t>
            </a:r>
            <a:r>
              <a:rPr lang="en-US" dirty="0">
                <a:latin typeface="HelveticaNeueLT Pro"/>
              </a:rPr>
              <a:t>, </a:t>
            </a:r>
            <a:r>
              <a:rPr lang="en-US" dirty="0" err="1">
                <a:latin typeface="HelveticaNeueLT Pro"/>
              </a:rPr>
              <a:t>octombrie</a:t>
            </a:r>
            <a:r>
              <a:rPr lang="en-US" dirty="0">
                <a:latin typeface="HelveticaNeueLT Pro"/>
              </a:rPr>
              <a:t> 2017 - </a:t>
            </a:r>
            <a:r>
              <a:rPr lang="en-US" dirty="0" err="1">
                <a:latin typeface="HelveticaNeueLT Pro"/>
              </a:rPr>
              <a:t>octombrie</a:t>
            </a:r>
            <a:r>
              <a:rPr lang="en-US" dirty="0">
                <a:latin typeface="HelveticaNeueLT Pro"/>
              </a:rPr>
              <a:t> 2018, </a:t>
            </a:r>
            <a:r>
              <a:rPr lang="en-US" dirty="0" err="1">
                <a:latin typeface="HelveticaNeueLT Pro"/>
              </a:rPr>
              <a:t>este</a:t>
            </a:r>
            <a:r>
              <a:rPr lang="en-US" dirty="0">
                <a:latin typeface="HelveticaNeueLT Pro"/>
              </a:rPr>
              <a:t> de 16,8 </a:t>
            </a:r>
            <a:r>
              <a:rPr lang="en-US" dirty="0" err="1">
                <a:latin typeface="HelveticaNeueLT Pro"/>
              </a:rPr>
              <a:t>ori</a:t>
            </a:r>
            <a:r>
              <a:rPr lang="en-US" dirty="0">
                <a:latin typeface="HelveticaNeueLT Pro"/>
              </a:rPr>
              <a:t> </a:t>
            </a:r>
            <a:r>
              <a:rPr lang="en-US" dirty="0" err="1">
                <a:latin typeface="HelveticaNeueLT Pro"/>
              </a:rPr>
              <a:t>pentru</a:t>
            </a:r>
            <a:r>
              <a:rPr lang="en-US" dirty="0">
                <a:latin typeface="HelveticaNeueLT Pro"/>
              </a:rPr>
              <a:t> </a:t>
            </a:r>
            <a:r>
              <a:rPr lang="en-US" dirty="0" err="1">
                <a:latin typeface="HelveticaNeueLT Pro"/>
              </a:rPr>
              <a:t>impactul</a:t>
            </a:r>
            <a:r>
              <a:rPr lang="en-US" dirty="0">
                <a:latin typeface="HelveticaNeueLT Pro"/>
              </a:rPr>
              <a:t> total din </a:t>
            </a:r>
            <a:r>
              <a:rPr lang="en-US" dirty="0" err="1">
                <a:latin typeface="HelveticaNeueLT Pro"/>
              </a:rPr>
              <a:t>pagina</a:t>
            </a:r>
            <a:r>
              <a:rPr lang="en-US" dirty="0">
                <a:latin typeface="HelveticaNeueLT Pro"/>
              </a:rPr>
              <a:t> </a:t>
            </a:r>
            <a:r>
              <a:rPr lang="en-US" dirty="0" err="1">
                <a:latin typeface="HelveticaNeueLT Pro"/>
              </a:rPr>
              <a:t>oficiala</a:t>
            </a:r>
            <a:r>
              <a:rPr lang="en-US" dirty="0">
                <a:latin typeface="HelveticaNeueLT Pro"/>
              </a:rPr>
              <a:t> de Facebook, </a:t>
            </a:r>
            <a:r>
              <a:rPr lang="en-US" dirty="0" err="1">
                <a:latin typeface="HelveticaNeueLT Pro"/>
              </a:rPr>
              <a:t>respectiv</a:t>
            </a:r>
            <a:r>
              <a:rPr lang="en-US" dirty="0">
                <a:latin typeface="HelveticaNeueLT Pro"/>
              </a:rPr>
              <a:t> o </a:t>
            </a:r>
            <a:r>
              <a:rPr lang="en-US" dirty="0" err="1">
                <a:latin typeface="HelveticaNeueLT Pro"/>
              </a:rPr>
              <a:t>crestere</a:t>
            </a:r>
            <a:r>
              <a:rPr lang="en-US" dirty="0">
                <a:latin typeface="HelveticaNeueLT Pro"/>
              </a:rPr>
              <a:t> de 1680%. </a:t>
            </a:r>
            <a:r>
              <a:rPr lang="en-US" dirty="0" err="1">
                <a:latin typeface="HelveticaNeueLT Pro"/>
              </a:rPr>
              <a:t>Octombrie</a:t>
            </a:r>
            <a:r>
              <a:rPr lang="en-US" dirty="0">
                <a:latin typeface="HelveticaNeueLT Pro"/>
              </a:rPr>
              <a:t> 2017 </a:t>
            </a:r>
            <a:r>
              <a:rPr lang="en-US" dirty="0" err="1">
                <a:latin typeface="HelveticaNeueLT Pro"/>
              </a:rPr>
              <a:t>este</a:t>
            </a:r>
            <a:r>
              <a:rPr lang="en-US" dirty="0">
                <a:latin typeface="HelveticaNeueLT Pro"/>
              </a:rPr>
              <a:t> prima </a:t>
            </a:r>
            <a:r>
              <a:rPr lang="en-US" dirty="0" err="1">
                <a:latin typeface="HelveticaNeueLT Pro"/>
              </a:rPr>
              <a:t>luna</a:t>
            </a:r>
            <a:r>
              <a:rPr lang="en-US" dirty="0">
                <a:latin typeface="HelveticaNeueLT Pro"/>
              </a:rPr>
              <a:t> in care am </a:t>
            </a:r>
            <a:r>
              <a:rPr lang="en-US" dirty="0" err="1">
                <a:latin typeface="HelveticaNeueLT Pro"/>
              </a:rPr>
              <a:t>inceput</a:t>
            </a:r>
            <a:r>
              <a:rPr lang="en-US" dirty="0">
                <a:latin typeface="HelveticaNeueLT Pro"/>
              </a:rPr>
              <a:t> </a:t>
            </a:r>
            <a:r>
              <a:rPr lang="en-US" dirty="0" err="1">
                <a:latin typeface="HelveticaNeueLT Pro"/>
              </a:rPr>
              <a:t>sa</a:t>
            </a:r>
            <a:r>
              <a:rPr lang="en-US" dirty="0">
                <a:latin typeface="HelveticaNeueLT Pro"/>
              </a:rPr>
              <a:t> ne </a:t>
            </a:r>
            <a:r>
              <a:rPr lang="en-US" dirty="0" err="1">
                <a:latin typeface="HelveticaNeueLT Pro"/>
              </a:rPr>
              <a:t>ocupam</a:t>
            </a:r>
            <a:r>
              <a:rPr lang="en-US" dirty="0">
                <a:latin typeface="HelveticaNeueLT Pro"/>
              </a:rPr>
              <a:t> de Social media CSMB. </a:t>
            </a:r>
            <a:r>
              <a:rPr lang="ro-RO" dirty="0">
                <a:latin typeface="HelveticaNeueLT Pro"/>
              </a:rPr>
              <a:t> </a:t>
            </a:r>
          </a:p>
          <a:p>
            <a:pPr marL="214313" indent="-214313">
              <a:buFont typeface="Wingdings" pitchFamily="2" charset="2"/>
              <a:buChar char="Ø"/>
            </a:pPr>
            <a:r>
              <a:rPr lang="en-US" dirty="0" err="1">
                <a:latin typeface="HelveticaNeueLT Pro"/>
              </a:rPr>
              <a:t>Daca</a:t>
            </a:r>
            <a:r>
              <a:rPr lang="en-US" dirty="0">
                <a:latin typeface="HelveticaNeueLT Pro"/>
              </a:rPr>
              <a:t> </a:t>
            </a:r>
            <a:r>
              <a:rPr lang="en-US" dirty="0" err="1">
                <a:latin typeface="HelveticaNeueLT Pro"/>
              </a:rPr>
              <a:t>raportam</a:t>
            </a:r>
            <a:r>
              <a:rPr lang="en-US" dirty="0">
                <a:latin typeface="HelveticaNeueLT Pro"/>
              </a:rPr>
              <a:t> </a:t>
            </a:r>
            <a:r>
              <a:rPr lang="en-US" dirty="0" err="1">
                <a:latin typeface="HelveticaNeueLT Pro"/>
              </a:rPr>
              <a:t>impactul</a:t>
            </a:r>
            <a:r>
              <a:rPr lang="en-US" dirty="0">
                <a:latin typeface="HelveticaNeueLT Pro"/>
              </a:rPr>
              <a:t> din </a:t>
            </a:r>
            <a:r>
              <a:rPr lang="en-US" dirty="0" err="1">
                <a:latin typeface="HelveticaNeueLT Pro"/>
              </a:rPr>
              <a:t>octombrie</a:t>
            </a:r>
            <a:r>
              <a:rPr lang="en-US" dirty="0">
                <a:latin typeface="HelveticaNeueLT Pro"/>
              </a:rPr>
              <a:t> 2017 la </a:t>
            </a:r>
            <a:r>
              <a:rPr lang="en-US" dirty="0" err="1">
                <a:latin typeface="HelveticaNeueLT Pro"/>
              </a:rPr>
              <a:t>cel</a:t>
            </a:r>
            <a:r>
              <a:rPr lang="en-US" dirty="0">
                <a:latin typeface="HelveticaNeueLT Pro"/>
              </a:rPr>
              <a:t> din </a:t>
            </a:r>
            <a:r>
              <a:rPr lang="en-US" dirty="0" err="1">
                <a:latin typeface="HelveticaNeueLT Pro"/>
              </a:rPr>
              <a:t>decembrie</a:t>
            </a:r>
            <a:r>
              <a:rPr lang="en-US" dirty="0">
                <a:latin typeface="HelveticaNeueLT Pro"/>
              </a:rPr>
              <a:t> 2018, </a:t>
            </a:r>
            <a:r>
              <a:rPr lang="en-US" u="sng" dirty="0" err="1">
                <a:latin typeface="HelveticaNeueLT Pro"/>
              </a:rPr>
              <a:t>cresterea</a:t>
            </a:r>
            <a:r>
              <a:rPr lang="en-US" u="sng" dirty="0">
                <a:latin typeface="HelveticaNeueLT Pro"/>
              </a:rPr>
              <a:t> </a:t>
            </a:r>
            <a:r>
              <a:rPr lang="en-US" u="sng" dirty="0" err="1">
                <a:latin typeface="HelveticaNeueLT Pro"/>
              </a:rPr>
              <a:t>este</a:t>
            </a:r>
            <a:r>
              <a:rPr lang="en-US" u="sng" dirty="0">
                <a:latin typeface="HelveticaNeueLT Pro"/>
              </a:rPr>
              <a:t> de 20,6 </a:t>
            </a:r>
            <a:r>
              <a:rPr lang="en-US" u="sng" dirty="0" err="1">
                <a:latin typeface="HelveticaNeueLT Pro"/>
              </a:rPr>
              <a:t>ori</a:t>
            </a:r>
            <a:r>
              <a:rPr lang="en-US" u="sng" dirty="0">
                <a:latin typeface="HelveticaNeueLT Pro"/>
              </a:rPr>
              <a:t>.</a:t>
            </a:r>
            <a:r>
              <a:rPr lang="ro-RO" u="sng" dirty="0">
                <a:latin typeface="HelveticaNeueLT Pro"/>
              </a:rPr>
              <a:t> </a:t>
            </a:r>
          </a:p>
          <a:p>
            <a:pPr marL="214313" indent="-214313">
              <a:buFont typeface="Wingdings" pitchFamily="2" charset="2"/>
              <a:buChar char="Ø"/>
            </a:pPr>
            <a:r>
              <a:rPr lang="en-US" dirty="0" err="1">
                <a:latin typeface="HelveticaNeueLT Pro"/>
              </a:rPr>
              <a:t>Alte</a:t>
            </a:r>
            <a:r>
              <a:rPr lang="en-US" dirty="0">
                <a:latin typeface="HelveticaNeueLT Pro"/>
              </a:rPr>
              <a:t> </a:t>
            </a:r>
            <a:r>
              <a:rPr lang="en-US" dirty="0" err="1">
                <a:latin typeface="HelveticaNeueLT Pro"/>
              </a:rPr>
              <a:t>rezultate</a:t>
            </a:r>
            <a:r>
              <a:rPr lang="en-US" dirty="0">
                <a:latin typeface="HelveticaNeueLT Pro"/>
              </a:rPr>
              <a:t> </a:t>
            </a:r>
            <a:r>
              <a:rPr lang="en-US" dirty="0" err="1">
                <a:latin typeface="HelveticaNeueLT Pro"/>
              </a:rPr>
              <a:t>excelente</a:t>
            </a:r>
            <a:r>
              <a:rPr lang="en-US" dirty="0">
                <a:latin typeface="HelveticaNeueLT Pro"/>
              </a:rPr>
              <a:t> s-au </a:t>
            </a:r>
            <a:r>
              <a:rPr lang="en-US" dirty="0" err="1">
                <a:latin typeface="HelveticaNeueLT Pro"/>
              </a:rPr>
              <a:t>obtinut</a:t>
            </a:r>
            <a:r>
              <a:rPr lang="en-US" dirty="0">
                <a:latin typeface="HelveticaNeueLT Pro"/>
              </a:rPr>
              <a:t> </a:t>
            </a:r>
            <a:r>
              <a:rPr lang="en-US" dirty="0" err="1">
                <a:latin typeface="HelveticaNeueLT Pro"/>
              </a:rPr>
              <a:t>prin</a:t>
            </a:r>
            <a:r>
              <a:rPr lang="en-US" dirty="0">
                <a:latin typeface="HelveticaNeueLT Pro"/>
              </a:rPr>
              <a:t> </a:t>
            </a:r>
            <a:r>
              <a:rPr lang="en-US" dirty="0" err="1">
                <a:latin typeface="HelveticaNeueLT Pro"/>
              </a:rPr>
              <a:t>postare</a:t>
            </a:r>
            <a:r>
              <a:rPr lang="en-US" dirty="0">
                <a:latin typeface="HelveticaNeueLT Pro"/>
              </a:rPr>
              <a:t> de </a:t>
            </a:r>
            <a:r>
              <a:rPr lang="en-US" dirty="0" err="1">
                <a:latin typeface="HelveticaNeueLT Pro"/>
              </a:rPr>
              <a:t>foarte</a:t>
            </a:r>
            <a:r>
              <a:rPr lang="en-US" dirty="0">
                <a:latin typeface="HelveticaNeueLT Pro"/>
              </a:rPr>
              <a:t> </a:t>
            </a:r>
            <a:r>
              <a:rPr lang="en-US" dirty="0" err="1">
                <a:latin typeface="HelveticaNeueLT Pro"/>
              </a:rPr>
              <a:t>mult</a:t>
            </a:r>
            <a:r>
              <a:rPr lang="en-US" dirty="0">
                <a:latin typeface="HelveticaNeueLT Pro"/>
              </a:rPr>
              <a:t> CONTINUT VIDEO: </a:t>
            </a:r>
            <a:r>
              <a:rPr lang="en-US" dirty="0" err="1">
                <a:latin typeface="HelveticaNeueLT Pro"/>
              </a:rPr>
              <a:t>peste</a:t>
            </a:r>
            <a:r>
              <a:rPr lang="en-US" dirty="0">
                <a:latin typeface="HelveticaNeueLT Pro"/>
              </a:rPr>
              <a:t> 725.000 de </a:t>
            </a:r>
            <a:r>
              <a:rPr lang="en-US" dirty="0" err="1">
                <a:latin typeface="HelveticaNeueLT Pro"/>
              </a:rPr>
              <a:t>vizualizari</a:t>
            </a:r>
            <a:r>
              <a:rPr lang="en-US" dirty="0">
                <a:latin typeface="HelveticaNeueLT Pro"/>
              </a:rPr>
              <a:t> cu o </a:t>
            </a:r>
            <a:r>
              <a:rPr lang="en-US" dirty="0" err="1">
                <a:latin typeface="HelveticaNeueLT Pro"/>
              </a:rPr>
              <a:t>crestere</a:t>
            </a:r>
            <a:r>
              <a:rPr lang="en-US" dirty="0">
                <a:latin typeface="HelveticaNeueLT Pro"/>
              </a:rPr>
              <a:t> de 53,9%, </a:t>
            </a:r>
            <a:r>
              <a:rPr lang="en-US" dirty="0" err="1">
                <a:latin typeface="HelveticaNeueLT Pro"/>
              </a:rPr>
              <a:t>respectiv</a:t>
            </a:r>
            <a:r>
              <a:rPr lang="en-US" dirty="0">
                <a:latin typeface="HelveticaNeueLT Pro"/>
              </a:rPr>
              <a:t> 117% </a:t>
            </a:r>
            <a:r>
              <a:rPr lang="en-US" dirty="0" err="1">
                <a:latin typeface="HelveticaNeueLT Pro"/>
              </a:rPr>
              <a:t>pentru</a:t>
            </a:r>
            <a:r>
              <a:rPr lang="en-US" dirty="0">
                <a:latin typeface="HelveticaNeueLT Pro"/>
              </a:rPr>
              <a:t> </a:t>
            </a:r>
            <a:r>
              <a:rPr lang="en-US" dirty="0" err="1">
                <a:latin typeface="HelveticaNeueLT Pro"/>
              </a:rPr>
              <a:t>minutele</a:t>
            </a:r>
            <a:r>
              <a:rPr lang="en-US" dirty="0">
                <a:latin typeface="HelveticaNeueLT Pro"/>
              </a:rPr>
              <a:t> de </a:t>
            </a:r>
            <a:r>
              <a:rPr lang="en-US" dirty="0" err="1">
                <a:latin typeface="HelveticaNeueLT Pro"/>
              </a:rPr>
              <a:t>vizionare</a:t>
            </a:r>
            <a:r>
              <a:rPr lang="en-US" dirty="0">
                <a:latin typeface="HelveticaNeueLT Pro"/>
              </a:rPr>
              <a:t>, in </a:t>
            </a:r>
            <a:r>
              <a:rPr lang="en-US" dirty="0" err="1">
                <a:latin typeface="HelveticaNeueLT Pro"/>
              </a:rPr>
              <a:t>primele</a:t>
            </a:r>
            <a:r>
              <a:rPr lang="en-US" dirty="0">
                <a:latin typeface="HelveticaNeueLT Pro"/>
              </a:rPr>
              <a:t> 6 </a:t>
            </a:r>
            <a:r>
              <a:rPr lang="en-US" dirty="0" err="1">
                <a:latin typeface="HelveticaNeueLT Pro"/>
              </a:rPr>
              <a:t>luni</a:t>
            </a:r>
            <a:r>
              <a:rPr lang="en-US" dirty="0">
                <a:latin typeface="HelveticaNeueLT Pro"/>
              </a:rPr>
              <a:t> de </a:t>
            </a:r>
            <a:r>
              <a:rPr lang="en-US" dirty="0" err="1">
                <a:latin typeface="HelveticaNeueLT Pro"/>
              </a:rPr>
              <a:t>activitate</a:t>
            </a:r>
            <a:r>
              <a:rPr lang="en-US" dirty="0">
                <a:latin typeface="HelveticaNeueLT Pro"/>
              </a:rPr>
              <a:t>.</a:t>
            </a:r>
          </a:p>
        </p:txBody>
      </p:sp>
    </p:spTree>
    <p:extLst>
      <p:ext uri="{BB962C8B-B14F-4D97-AF65-F5344CB8AC3E}">
        <p14:creationId xmlns:p14="http://schemas.microsoft.com/office/powerpoint/2010/main" val="290071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VIZIUNEA DE DEZVOLTARE </a:t>
            </a:r>
            <a:br>
              <a:rPr lang="en-US" b="1" dirty="0" smtClean="0"/>
            </a:br>
            <a:r>
              <a:rPr lang="en-US" b="1" dirty="0" smtClean="0"/>
              <a:t>2018 - 2024</a:t>
            </a:r>
            <a:endParaRPr lang="en-US" b="1" dirty="0"/>
          </a:p>
        </p:txBody>
      </p:sp>
      <p:sp>
        <p:nvSpPr>
          <p:cNvPr id="3" name="Content Placeholder 2"/>
          <p:cNvSpPr>
            <a:spLocks noGrp="1"/>
          </p:cNvSpPr>
          <p:nvPr>
            <p:ph sz="half" idx="1"/>
          </p:nvPr>
        </p:nvSpPr>
        <p:spPr>
          <a:xfrm>
            <a:off x="442762" y="1676400"/>
            <a:ext cx="4038600" cy="4394420"/>
          </a:xfrm>
        </p:spPr>
        <p:txBody>
          <a:bodyPr>
            <a:normAutofit fontScale="85000" lnSpcReduction="20000"/>
          </a:bodyPr>
          <a:lstStyle/>
          <a:p>
            <a:pPr>
              <a:buClr>
                <a:schemeClr val="tx2"/>
              </a:buClr>
              <a:buSzPct val="200000"/>
            </a:pPr>
            <a:r>
              <a:rPr lang="en-US" sz="1900" dirty="0" err="1" smtClean="0">
                <a:latin typeface="HelveticaNeueLT Pro"/>
              </a:rPr>
              <a:t>Acord</a:t>
            </a:r>
            <a:r>
              <a:rPr lang="ro-RO" sz="1900" dirty="0" smtClean="0">
                <a:latin typeface="HelveticaNeueLT Pro"/>
              </a:rPr>
              <a:t>ăm</a:t>
            </a:r>
            <a:r>
              <a:rPr lang="en-US" sz="1900" dirty="0" smtClean="0">
                <a:latin typeface="HelveticaNeueLT Pro"/>
              </a:rPr>
              <a:t> o </a:t>
            </a:r>
            <a:r>
              <a:rPr lang="en-US" sz="1900" dirty="0" err="1">
                <a:latin typeface="HelveticaNeueLT Pro"/>
              </a:rPr>
              <a:t>importanță</a:t>
            </a:r>
            <a:r>
              <a:rPr lang="en-US" sz="1900" dirty="0">
                <a:latin typeface="HelveticaNeueLT Pro"/>
              </a:rPr>
              <a:t> </a:t>
            </a:r>
            <a:r>
              <a:rPr lang="en-US" sz="1900" dirty="0" err="1">
                <a:latin typeface="HelveticaNeueLT Pro"/>
              </a:rPr>
              <a:t>egală</a:t>
            </a:r>
            <a:r>
              <a:rPr lang="en-US" sz="1900" dirty="0">
                <a:latin typeface="HelveticaNeueLT Pro"/>
              </a:rPr>
              <a:t> </a:t>
            </a:r>
            <a:r>
              <a:rPr lang="en-US" sz="1900" dirty="0" err="1">
                <a:latin typeface="HelveticaNeueLT Pro"/>
              </a:rPr>
              <a:t>atât</a:t>
            </a:r>
            <a:r>
              <a:rPr lang="en-US" sz="1900" dirty="0">
                <a:latin typeface="HelveticaNeueLT Pro"/>
              </a:rPr>
              <a:t> </a:t>
            </a:r>
            <a:r>
              <a:rPr lang="en-US" sz="1900" dirty="0" err="1">
                <a:latin typeface="HelveticaNeueLT Pro"/>
              </a:rPr>
              <a:t>sportului</a:t>
            </a:r>
            <a:r>
              <a:rPr lang="en-US" sz="1900" dirty="0">
                <a:latin typeface="HelveticaNeueLT Pro"/>
              </a:rPr>
              <a:t> de </a:t>
            </a:r>
            <a:r>
              <a:rPr lang="en-US" sz="1900" dirty="0" err="1">
                <a:latin typeface="HelveticaNeueLT Pro"/>
              </a:rPr>
              <a:t>masă</a:t>
            </a:r>
            <a:r>
              <a:rPr lang="en-US" sz="1900" dirty="0">
                <a:latin typeface="HelveticaNeueLT Pro"/>
              </a:rPr>
              <a:t>, </a:t>
            </a:r>
            <a:r>
              <a:rPr lang="en-US" sz="1900" dirty="0" err="1">
                <a:latin typeface="HelveticaNeueLT Pro"/>
              </a:rPr>
              <a:t>cât</a:t>
            </a:r>
            <a:r>
              <a:rPr lang="en-US" sz="1900" dirty="0">
                <a:latin typeface="HelveticaNeueLT Pro"/>
              </a:rPr>
              <a:t> </a:t>
            </a:r>
            <a:r>
              <a:rPr lang="en-US" sz="1900" dirty="0" err="1">
                <a:latin typeface="HelveticaNeueLT Pro"/>
              </a:rPr>
              <a:t>și</a:t>
            </a:r>
            <a:r>
              <a:rPr lang="en-US" sz="1900" dirty="0">
                <a:latin typeface="HelveticaNeueLT Pro"/>
              </a:rPr>
              <a:t> </a:t>
            </a:r>
            <a:r>
              <a:rPr lang="en-US" sz="1900" dirty="0" err="1">
                <a:latin typeface="HelveticaNeueLT Pro"/>
              </a:rPr>
              <a:t>sportului</a:t>
            </a:r>
            <a:r>
              <a:rPr lang="en-US" sz="1900" dirty="0">
                <a:latin typeface="HelveticaNeueLT Pro"/>
              </a:rPr>
              <a:t> de </a:t>
            </a:r>
            <a:r>
              <a:rPr lang="en-US" sz="1900" dirty="0" err="1">
                <a:latin typeface="HelveticaNeueLT Pro"/>
              </a:rPr>
              <a:t>înaltă</a:t>
            </a:r>
            <a:r>
              <a:rPr lang="en-US" sz="1900" dirty="0">
                <a:latin typeface="HelveticaNeueLT Pro"/>
              </a:rPr>
              <a:t> </a:t>
            </a:r>
            <a:r>
              <a:rPr lang="en-US" sz="1900" dirty="0" err="1" smtClean="0">
                <a:latin typeface="HelveticaNeueLT Pro"/>
              </a:rPr>
              <a:t>performanță</a:t>
            </a:r>
            <a:r>
              <a:rPr lang="ro-RO" sz="1900" dirty="0" smtClean="0">
                <a:latin typeface="HelveticaNeueLT Pro"/>
              </a:rPr>
              <a:t>,</a:t>
            </a:r>
            <a:r>
              <a:rPr lang="en-US" sz="1900" dirty="0" smtClean="0">
                <a:latin typeface="HelveticaNeueLT Pro"/>
              </a:rPr>
              <a:t> </a:t>
            </a:r>
            <a:r>
              <a:rPr lang="en-US" sz="1900" dirty="0" err="1">
                <a:latin typeface="HelveticaNeueLT Pro"/>
              </a:rPr>
              <a:t>plecând</a:t>
            </a:r>
            <a:r>
              <a:rPr lang="en-US" sz="1900" dirty="0">
                <a:latin typeface="HelveticaNeueLT Pro"/>
              </a:rPr>
              <a:t> de la </a:t>
            </a:r>
            <a:r>
              <a:rPr lang="en-US" sz="1900" dirty="0" err="1">
                <a:latin typeface="HelveticaNeueLT Pro"/>
              </a:rPr>
              <a:t>premisa</a:t>
            </a:r>
            <a:r>
              <a:rPr lang="en-US" sz="1900" dirty="0">
                <a:latin typeface="HelveticaNeueLT Pro"/>
              </a:rPr>
              <a:t> </a:t>
            </a:r>
            <a:r>
              <a:rPr lang="en-US" sz="1900" dirty="0" err="1">
                <a:latin typeface="HelveticaNeueLT Pro"/>
              </a:rPr>
              <a:t>unei</a:t>
            </a:r>
            <a:r>
              <a:rPr lang="en-US" sz="1900" dirty="0">
                <a:latin typeface="HelveticaNeueLT Pro"/>
              </a:rPr>
              <a:t> </a:t>
            </a:r>
            <a:r>
              <a:rPr lang="en-US" sz="1900" dirty="0" err="1" smtClean="0">
                <a:latin typeface="HelveticaNeueLT Pro"/>
              </a:rPr>
              <a:t>interdependențe</a:t>
            </a:r>
            <a:r>
              <a:rPr lang="ro-RO" sz="1900" dirty="0" smtClean="0">
                <a:latin typeface="HelveticaNeueLT Pro"/>
              </a:rPr>
              <a:t> între cele 2.</a:t>
            </a:r>
          </a:p>
          <a:p>
            <a:pPr>
              <a:buClr>
                <a:schemeClr val="tx2"/>
              </a:buClr>
              <a:buSzPct val="200000"/>
            </a:pPr>
            <a:endParaRPr lang="ro-RO" sz="1900" dirty="0" smtClean="0">
              <a:latin typeface="HelveticaNeueLT Pro"/>
            </a:endParaRPr>
          </a:p>
          <a:p>
            <a:pPr>
              <a:buClr>
                <a:schemeClr val="tx2"/>
              </a:buClr>
              <a:buSzPct val="200000"/>
            </a:pPr>
            <a:r>
              <a:rPr lang="en-US" sz="1900" dirty="0" err="1" smtClean="0">
                <a:latin typeface="HelveticaNeueLT Pro"/>
              </a:rPr>
              <a:t>Milit</a:t>
            </a:r>
            <a:r>
              <a:rPr lang="ro-RO" sz="1900" dirty="0" smtClean="0">
                <a:latin typeface="HelveticaNeueLT Pro"/>
              </a:rPr>
              <a:t>ăm</a:t>
            </a:r>
            <a:r>
              <a:rPr lang="en-US" sz="1900" dirty="0" smtClean="0">
                <a:latin typeface="HelveticaNeueLT Pro"/>
              </a:rPr>
              <a:t> </a:t>
            </a:r>
            <a:r>
              <a:rPr lang="en-US" sz="1900" dirty="0" err="1" smtClean="0">
                <a:latin typeface="HelveticaNeueLT Pro"/>
              </a:rPr>
              <a:t>pentru</a:t>
            </a:r>
            <a:r>
              <a:rPr lang="en-US" sz="1900" dirty="0" smtClean="0">
                <a:latin typeface="HelveticaNeueLT Pro"/>
              </a:rPr>
              <a:t> </a:t>
            </a:r>
            <a:r>
              <a:rPr lang="en-US" sz="1900" dirty="0" err="1" smtClean="0">
                <a:latin typeface="HelveticaNeueLT Pro"/>
              </a:rPr>
              <a:t>promovarea</a:t>
            </a:r>
            <a:r>
              <a:rPr lang="en-US" sz="1900" dirty="0" smtClean="0">
                <a:latin typeface="HelveticaNeueLT Pro"/>
              </a:rPr>
              <a:t> </a:t>
            </a:r>
            <a:r>
              <a:rPr lang="en-US" sz="1900" dirty="0" err="1">
                <a:latin typeface="HelveticaNeueLT Pro"/>
              </a:rPr>
              <a:t>unui</a:t>
            </a:r>
            <a:r>
              <a:rPr lang="en-US" sz="1900" dirty="0">
                <a:latin typeface="HelveticaNeueLT Pro"/>
              </a:rPr>
              <a:t> </a:t>
            </a:r>
            <a:r>
              <a:rPr lang="en-US" sz="1900" dirty="0" err="1">
                <a:latin typeface="HelveticaNeueLT Pro"/>
              </a:rPr>
              <a:t>stil</a:t>
            </a:r>
            <a:r>
              <a:rPr lang="en-US" sz="1900" dirty="0">
                <a:latin typeface="HelveticaNeueLT Pro"/>
              </a:rPr>
              <a:t> de </a:t>
            </a:r>
            <a:r>
              <a:rPr lang="en-US" sz="1900" dirty="0" err="1">
                <a:latin typeface="HelveticaNeueLT Pro"/>
              </a:rPr>
              <a:t>viață</a:t>
            </a:r>
            <a:r>
              <a:rPr lang="en-US" sz="1900" dirty="0">
                <a:latin typeface="HelveticaNeueLT Pro"/>
              </a:rPr>
              <a:t> </a:t>
            </a:r>
            <a:r>
              <a:rPr lang="en-US" sz="1900" dirty="0" err="1">
                <a:latin typeface="HelveticaNeueLT Pro"/>
              </a:rPr>
              <a:t>activ</a:t>
            </a:r>
            <a:r>
              <a:rPr lang="en-US" sz="1900" dirty="0">
                <a:latin typeface="HelveticaNeueLT Pro"/>
              </a:rPr>
              <a:t> </a:t>
            </a:r>
            <a:r>
              <a:rPr lang="en-US" sz="1900" dirty="0" err="1">
                <a:latin typeface="HelveticaNeueLT Pro"/>
              </a:rPr>
              <a:t>și</a:t>
            </a:r>
            <a:r>
              <a:rPr lang="en-US" sz="1900" dirty="0">
                <a:latin typeface="HelveticaNeueLT Pro"/>
              </a:rPr>
              <a:t> </a:t>
            </a:r>
            <a:r>
              <a:rPr lang="en-US" sz="1900" dirty="0" err="1">
                <a:latin typeface="HelveticaNeueLT Pro"/>
              </a:rPr>
              <a:t>sănătos</a:t>
            </a:r>
            <a:r>
              <a:rPr lang="en-US" sz="1900" dirty="0">
                <a:latin typeface="HelveticaNeueLT Pro"/>
              </a:rPr>
              <a:t> </a:t>
            </a:r>
            <a:r>
              <a:rPr lang="en-US" sz="1900" dirty="0" smtClean="0">
                <a:latin typeface="HelveticaNeueLT Pro"/>
              </a:rPr>
              <a:t>in </a:t>
            </a:r>
            <a:r>
              <a:rPr lang="en-US" sz="1900" dirty="0" err="1" smtClean="0">
                <a:latin typeface="HelveticaNeueLT Pro"/>
              </a:rPr>
              <a:t>randul</a:t>
            </a:r>
            <a:r>
              <a:rPr lang="en-US" sz="1900" dirty="0" smtClean="0">
                <a:latin typeface="HelveticaNeueLT Pro"/>
              </a:rPr>
              <a:t> </a:t>
            </a:r>
            <a:r>
              <a:rPr lang="ro-RO" sz="1900" dirty="0" smtClean="0">
                <a:latin typeface="HelveticaNeueLT Pro"/>
              </a:rPr>
              <a:t>bucureștenilor</a:t>
            </a:r>
            <a:r>
              <a:rPr lang="en-US" sz="1900" dirty="0" smtClean="0">
                <a:latin typeface="HelveticaNeueLT Pro"/>
              </a:rPr>
              <a:t>, </a:t>
            </a:r>
            <a:r>
              <a:rPr lang="en-US" sz="1900" dirty="0" err="1" smtClean="0">
                <a:latin typeface="HelveticaNeueLT Pro"/>
              </a:rPr>
              <a:t>prin</a:t>
            </a:r>
            <a:r>
              <a:rPr lang="en-US" sz="1900" dirty="0" smtClean="0">
                <a:latin typeface="HelveticaNeueLT Pro"/>
              </a:rPr>
              <a:t> </a:t>
            </a:r>
            <a:r>
              <a:rPr lang="en-US" sz="1900" dirty="0" err="1" smtClean="0">
                <a:latin typeface="HelveticaNeueLT Pro"/>
              </a:rPr>
              <a:t>activit</a:t>
            </a:r>
            <a:r>
              <a:rPr lang="ro-RO" sz="1900" dirty="0" smtClean="0">
                <a:latin typeface="HelveticaNeueLT Pro"/>
              </a:rPr>
              <a:t>ă</a:t>
            </a:r>
            <a:r>
              <a:rPr lang="ro-RO" sz="1900" dirty="0">
                <a:latin typeface="HelveticaNeueLT Pro"/>
              </a:rPr>
              <a:t>ț</a:t>
            </a:r>
            <a:r>
              <a:rPr lang="en-US" sz="1900" dirty="0" err="1" smtClean="0">
                <a:latin typeface="HelveticaNeueLT Pro"/>
              </a:rPr>
              <a:t>ile</a:t>
            </a:r>
            <a:r>
              <a:rPr lang="en-US" sz="1900" dirty="0" smtClean="0">
                <a:latin typeface="HelveticaNeueLT Pro"/>
              </a:rPr>
              <a:t> </a:t>
            </a:r>
            <a:r>
              <a:rPr lang="en-US" sz="1900" dirty="0" err="1" smtClean="0">
                <a:latin typeface="HelveticaNeueLT Pro"/>
              </a:rPr>
              <a:t>clubului</a:t>
            </a:r>
            <a:r>
              <a:rPr lang="ro-RO" sz="1900" dirty="0" smtClean="0">
                <a:latin typeface="HelveticaNeueLT Pro"/>
              </a:rPr>
              <a:t>, urmărind</a:t>
            </a:r>
            <a:r>
              <a:rPr lang="en-US" sz="1900" dirty="0" smtClean="0">
                <a:latin typeface="HelveticaNeueLT Pro"/>
              </a:rPr>
              <a:t> </a:t>
            </a:r>
            <a:r>
              <a:rPr lang="en-US" sz="1900" dirty="0" err="1">
                <a:latin typeface="HelveticaNeueLT Pro"/>
              </a:rPr>
              <a:t>creșterea</a:t>
            </a:r>
            <a:r>
              <a:rPr lang="en-US" sz="1900" dirty="0">
                <a:latin typeface="HelveticaNeueLT Pro"/>
              </a:rPr>
              <a:t> </a:t>
            </a:r>
            <a:r>
              <a:rPr lang="en-US" sz="1900" dirty="0" err="1">
                <a:latin typeface="HelveticaNeueLT Pro"/>
              </a:rPr>
              <a:t>gradului</a:t>
            </a:r>
            <a:r>
              <a:rPr lang="en-US" sz="1900" dirty="0">
                <a:latin typeface="HelveticaNeueLT Pro"/>
              </a:rPr>
              <a:t> de </a:t>
            </a:r>
            <a:r>
              <a:rPr lang="en-US" sz="1900" dirty="0" err="1">
                <a:latin typeface="HelveticaNeueLT Pro"/>
              </a:rPr>
              <a:t>participare</a:t>
            </a:r>
            <a:r>
              <a:rPr lang="en-US" sz="1900" dirty="0">
                <a:latin typeface="HelveticaNeueLT Pro"/>
              </a:rPr>
              <a:t> </a:t>
            </a:r>
            <a:r>
              <a:rPr lang="en-US" sz="1900" dirty="0" err="1" smtClean="0">
                <a:latin typeface="HelveticaNeueLT Pro"/>
              </a:rPr>
              <a:t>activă</a:t>
            </a:r>
            <a:r>
              <a:rPr lang="ro-RO" sz="1900" dirty="0" smtClean="0">
                <a:latin typeface="HelveticaNeueLT Pro"/>
              </a:rPr>
              <a:t> a acestora. </a:t>
            </a:r>
            <a:endParaRPr lang="en-US" sz="1400" dirty="0" smtClean="0">
              <a:latin typeface="HelveticaNeueLT Pro"/>
            </a:endParaRPr>
          </a:p>
        </p:txBody>
      </p:sp>
      <p:sp>
        <p:nvSpPr>
          <p:cNvPr id="7" name="Content Placeholder 6"/>
          <p:cNvSpPr>
            <a:spLocks noGrp="1"/>
          </p:cNvSpPr>
          <p:nvPr>
            <p:ph sz="half" idx="2"/>
          </p:nvPr>
        </p:nvSpPr>
        <p:spPr>
          <a:xfrm>
            <a:off x="4648200" y="1544856"/>
            <a:ext cx="4038600" cy="3941543"/>
          </a:xfrm>
        </p:spPr>
        <p:txBody>
          <a:bodyPr>
            <a:normAutofit fontScale="85000" lnSpcReduction="20000"/>
          </a:bodyPr>
          <a:lstStyle/>
          <a:p>
            <a:pPr marL="0" indent="0">
              <a:buClr>
                <a:schemeClr val="tx2"/>
              </a:buClr>
              <a:buSzPct val="200000"/>
              <a:buNone/>
            </a:pPr>
            <a:endParaRPr lang="ro-RO" sz="1400" dirty="0" smtClean="0">
              <a:latin typeface="HelveticaNeueLT Pro"/>
            </a:endParaRPr>
          </a:p>
          <a:p>
            <a:pPr>
              <a:buClr>
                <a:schemeClr val="tx2"/>
              </a:buClr>
              <a:buSzPct val="200000"/>
            </a:pPr>
            <a:r>
              <a:rPr lang="ro-RO" sz="1900" dirty="0" smtClean="0">
                <a:latin typeface="HelveticaNeueLT Pro"/>
              </a:rPr>
              <a:t>Susținem </a:t>
            </a:r>
            <a:r>
              <a:rPr lang="ro-RO" sz="1900" dirty="0">
                <a:latin typeface="HelveticaNeueLT Pro"/>
              </a:rPr>
              <a:t>creșterea gradului de practicare a activităților sportive cu precădere în rândul copiilor și tinerilor în scopul formării și dezvoltării de cetățeni activi, educați și </a:t>
            </a:r>
            <a:r>
              <a:rPr lang="ro-RO" sz="1900" dirty="0" smtClean="0">
                <a:latin typeface="HelveticaNeueLT Pro"/>
              </a:rPr>
              <a:t>responsabili. </a:t>
            </a:r>
            <a:endParaRPr lang="ro-RO" sz="1900" dirty="0">
              <a:latin typeface="HelveticaNeueLT Pro"/>
            </a:endParaRPr>
          </a:p>
          <a:p>
            <a:pPr marL="0" indent="0">
              <a:buClr>
                <a:schemeClr val="tx2"/>
              </a:buClr>
              <a:buSzPct val="200000"/>
              <a:buNone/>
            </a:pPr>
            <a:endParaRPr lang="ro-RO" sz="1900" dirty="0" smtClean="0">
              <a:latin typeface="HelveticaNeueLT Pro"/>
            </a:endParaRPr>
          </a:p>
          <a:p>
            <a:pPr>
              <a:buClr>
                <a:schemeClr val="tx2"/>
              </a:buClr>
              <a:buSzPct val="200000"/>
            </a:pPr>
            <a:r>
              <a:rPr lang="ro-RO" sz="1900" dirty="0" smtClean="0">
                <a:latin typeface="HelveticaNeueLT Pro"/>
              </a:rPr>
              <a:t>Susținem </a:t>
            </a:r>
            <a:r>
              <a:rPr lang="ro-RO" sz="1900" dirty="0">
                <a:latin typeface="HelveticaNeueLT Pro"/>
              </a:rPr>
              <a:t>d</a:t>
            </a:r>
            <a:r>
              <a:rPr lang="en-US" sz="1900" dirty="0" err="1">
                <a:latin typeface="HelveticaNeueLT Pro"/>
              </a:rPr>
              <a:t>ezvolt</a:t>
            </a:r>
            <a:r>
              <a:rPr lang="ro-RO" sz="1900" dirty="0">
                <a:latin typeface="HelveticaNeueLT Pro"/>
              </a:rPr>
              <a:t>area</a:t>
            </a:r>
            <a:r>
              <a:rPr lang="en-US" sz="1900" dirty="0">
                <a:latin typeface="HelveticaNeueLT Pro"/>
              </a:rPr>
              <a:t> </a:t>
            </a:r>
            <a:r>
              <a:rPr lang="en-US" sz="1900" dirty="0" err="1">
                <a:latin typeface="HelveticaNeueLT Pro"/>
              </a:rPr>
              <a:t>infrastructurii</a:t>
            </a:r>
            <a:r>
              <a:rPr lang="en-US" sz="1900" dirty="0">
                <a:latin typeface="HelveticaNeueLT Pro"/>
              </a:rPr>
              <a:t> sportive </a:t>
            </a:r>
            <a:r>
              <a:rPr lang="ro-RO" sz="1900" dirty="0">
                <a:latin typeface="HelveticaNeueLT Pro"/>
              </a:rPr>
              <a:t>pentru club și pentru </a:t>
            </a:r>
            <a:r>
              <a:rPr lang="ro-RO" sz="1900" dirty="0" smtClean="0">
                <a:latin typeface="HelveticaNeueLT Pro"/>
              </a:rPr>
              <a:t>bucureșteni. </a:t>
            </a:r>
          </a:p>
          <a:p>
            <a:pPr marL="0" indent="0">
              <a:buClr>
                <a:schemeClr val="tx2"/>
              </a:buClr>
              <a:buSzPct val="200000"/>
              <a:buNone/>
            </a:pPr>
            <a:endParaRPr lang="ro-RO" sz="1900" dirty="0">
              <a:latin typeface="HelveticaNeueLT Pro"/>
            </a:endParaRPr>
          </a:p>
          <a:p>
            <a:pPr>
              <a:buClr>
                <a:schemeClr val="tx2"/>
              </a:buClr>
              <a:buSzPct val="200000"/>
            </a:pPr>
            <a:r>
              <a:rPr lang="en-US" sz="1900" dirty="0" err="1" smtClean="0">
                <a:latin typeface="HelveticaNeueLT Pro"/>
              </a:rPr>
              <a:t>Dezvolt</a:t>
            </a:r>
            <a:r>
              <a:rPr lang="ro-RO" sz="1900" dirty="0">
                <a:latin typeface="HelveticaNeueLT Pro"/>
              </a:rPr>
              <a:t>ă</a:t>
            </a:r>
            <a:r>
              <a:rPr lang="ro-RO" sz="1900" dirty="0" smtClean="0">
                <a:latin typeface="HelveticaNeueLT Pro"/>
              </a:rPr>
              <a:t>m campanii de marketing și comunicare prin care obiectivele clubului să fie promovate și prin care CSM București să fie asociat cu preformanța și să fie inițiatorul unor campanii de impact pentru promovarea clubului. </a:t>
            </a:r>
            <a:endParaRPr lang="ro-RO" sz="1900" dirty="0">
              <a:latin typeface="HelveticaNeueLT Pro"/>
            </a:endParaRPr>
          </a:p>
          <a:p>
            <a:pPr>
              <a:buClr>
                <a:schemeClr val="tx2"/>
              </a:buClr>
              <a:buSzPct val="200000"/>
            </a:pPr>
            <a:endParaRPr lang="ro-RO" sz="1300" dirty="0" smtClean="0">
              <a:latin typeface="HelveticaNeueLT Pro"/>
            </a:endParaRPr>
          </a:p>
          <a:p>
            <a:pPr marL="0" indent="0">
              <a:buNone/>
            </a:pPr>
            <a:endParaRPr lang="ro-RO" sz="1300" dirty="0">
              <a:latin typeface="HelveticaNeueLT Pro"/>
            </a:endParaRPr>
          </a:p>
          <a:p>
            <a:pPr marL="0" indent="0">
              <a:buNone/>
            </a:pPr>
            <a:endParaRPr lang="en-US" sz="1300" dirty="0"/>
          </a:p>
        </p:txBody>
      </p:sp>
    </p:spTree>
    <p:extLst>
      <p:ext uri="{BB962C8B-B14F-4D97-AF65-F5344CB8AC3E}">
        <p14:creationId xmlns:p14="http://schemas.microsoft.com/office/powerpoint/2010/main" val="1177957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3A3B5C6-C3FD-E14C-B834-8A767D9DE1A6}"/>
              </a:ext>
            </a:extLst>
          </p:cNvPr>
          <p:cNvPicPr>
            <a:picLocks noChangeAspect="1"/>
          </p:cNvPicPr>
          <p:nvPr/>
        </p:nvPicPr>
        <p:blipFill>
          <a:blip r:embed="rId2"/>
          <a:stretch>
            <a:fillRect/>
          </a:stretch>
        </p:blipFill>
        <p:spPr>
          <a:xfrm>
            <a:off x="-68981" y="0"/>
            <a:ext cx="2146853" cy="3250948"/>
          </a:xfrm>
          <a:prstGeom prst="rect">
            <a:avLst/>
          </a:prstGeom>
        </p:spPr>
      </p:pic>
      <p:pic>
        <p:nvPicPr>
          <p:cNvPr id="4" name="Picture 3">
            <a:extLst>
              <a:ext uri="{FF2B5EF4-FFF2-40B4-BE49-F238E27FC236}">
                <a16:creationId xmlns="" xmlns:a16="http://schemas.microsoft.com/office/drawing/2014/main" id="{7722BF71-E4B2-E148-9E69-22DB0661A927}"/>
              </a:ext>
            </a:extLst>
          </p:cNvPr>
          <p:cNvPicPr>
            <a:picLocks noChangeAspect="1"/>
          </p:cNvPicPr>
          <p:nvPr/>
        </p:nvPicPr>
        <p:blipFill>
          <a:blip r:embed="rId3"/>
          <a:stretch>
            <a:fillRect/>
          </a:stretch>
        </p:blipFill>
        <p:spPr>
          <a:xfrm>
            <a:off x="0" y="3272774"/>
            <a:ext cx="2032510" cy="3168325"/>
          </a:xfrm>
          <a:prstGeom prst="rect">
            <a:avLst/>
          </a:prstGeom>
        </p:spPr>
      </p:pic>
      <p:pic>
        <p:nvPicPr>
          <p:cNvPr id="6" name="Picture 5">
            <a:extLst>
              <a:ext uri="{FF2B5EF4-FFF2-40B4-BE49-F238E27FC236}">
                <a16:creationId xmlns="" xmlns:a16="http://schemas.microsoft.com/office/drawing/2014/main" id="{2426CB0C-5B12-8D4E-84CA-543F30472EEF}"/>
              </a:ext>
            </a:extLst>
          </p:cNvPr>
          <p:cNvPicPr>
            <a:picLocks noChangeAspect="1"/>
          </p:cNvPicPr>
          <p:nvPr/>
        </p:nvPicPr>
        <p:blipFill>
          <a:blip r:embed="rId4"/>
          <a:stretch>
            <a:fillRect/>
          </a:stretch>
        </p:blipFill>
        <p:spPr>
          <a:xfrm>
            <a:off x="4543944" y="-15240"/>
            <a:ext cx="2476915" cy="4600086"/>
          </a:xfrm>
          <a:prstGeom prst="rect">
            <a:avLst/>
          </a:prstGeom>
        </p:spPr>
      </p:pic>
      <p:pic>
        <p:nvPicPr>
          <p:cNvPr id="8" name="Picture 7">
            <a:extLst>
              <a:ext uri="{FF2B5EF4-FFF2-40B4-BE49-F238E27FC236}">
                <a16:creationId xmlns="" xmlns:a16="http://schemas.microsoft.com/office/drawing/2014/main" id="{1E1B990C-7D4D-A643-8963-1CB2DB1C304C}"/>
              </a:ext>
            </a:extLst>
          </p:cNvPr>
          <p:cNvPicPr>
            <a:picLocks noChangeAspect="1"/>
          </p:cNvPicPr>
          <p:nvPr/>
        </p:nvPicPr>
        <p:blipFill>
          <a:blip r:embed="rId5"/>
          <a:stretch>
            <a:fillRect/>
          </a:stretch>
        </p:blipFill>
        <p:spPr>
          <a:xfrm>
            <a:off x="7016040" y="0"/>
            <a:ext cx="2021855" cy="3733800"/>
          </a:xfrm>
          <a:prstGeom prst="rect">
            <a:avLst/>
          </a:prstGeom>
        </p:spPr>
      </p:pic>
      <p:pic>
        <p:nvPicPr>
          <p:cNvPr id="10" name="Picture 9">
            <a:extLst>
              <a:ext uri="{FF2B5EF4-FFF2-40B4-BE49-F238E27FC236}">
                <a16:creationId xmlns="" xmlns:a16="http://schemas.microsoft.com/office/drawing/2014/main" id="{65122681-7FF2-104C-A7B8-8B5477FB61E0}"/>
              </a:ext>
            </a:extLst>
          </p:cNvPr>
          <p:cNvPicPr>
            <a:picLocks noChangeAspect="1"/>
          </p:cNvPicPr>
          <p:nvPr/>
        </p:nvPicPr>
        <p:blipFill>
          <a:blip r:embed="rId6"/>
          <a:stretch>
            <a:fillRect/>
          </a:stretch>
        </p:blipFill>
        <p:spPr>
          <a:xfrm>
            <a:off x="2110758" y="152400"/>
            <a:ext cx="2400300" cy="3999221"/>
          </a:xfrm>
          <a:prstGeom prst="rect">
            <a:avLst/>
          </a:prstGeom>
        </p:spPr>
      </p:pic>
      <p:sp>
        <p:nvSpPr>
          <p:cNvPr id="3" name="Rectangle 2"/>
          <p:cNvSpPr/>
          <p:nvPr/>
        </p:nvSpPr>
        <p:spPr>
          <a:xfrm>
            <a:off x="2209801" y="4729034"/>
            <a:ext cx="6705600" cy="1754326"/>
          </a:xfrm>
          <a:prstGeom prst="rect">
            <a:avLst/>
          </a:prstGeom>
        </p:spPr>
        <p:txBody>
          <a:bodyPr wrap="square">
            <a:spAutoFit/>
          </a:bodyPr>
          <a:lstStyle/>
          <a:p>
            <a:r>
              <a:rPr lang="ro-RO" b="1" dirty="0">
                <a:latin typeface="HelveticaNeueLT Pro"/>
              </a:rPr>
              <a:t>TOP 3</a:t>
            </a:r>
            <a:r>
              <a:rPr lang="ro-RO" dirty="0">
                <a:latin typeface="HelveticaNeueLT Pro"/>
              </a:rPr>
              <a:t> cele mai urmarite subiecte pe pagina CSM Bucuresti Official sunt:</a:t>
            </a:r>
          </a:p>
          <a:p>
            <a:endParaRPr lang="ro-RO" dirty="0">
              <a:latin typeface="HelveticaNeueLT Pro"/>
            </a:endParaRPr>
          </a:p>
          <a:p>
            <a:pPr marL="342900" indent="-342900">
              <a:buAutoNum type="arabicPeriod"/>
            </a:pPr>
            <a:r>
              <a:rPr lang="ro-RO" dirty="0">
                <a:latin typeface="HelveticaNeueLT Pro"/>
              </a:rPr>
              <a:t>Cristina Neagu</a:t>
            </a:r>
          </a:p>
          <a:p>
            <a:pPr marL="342900" indent="-342900">
              <a:buAutoNum type="arabicPeriod"/>
            </a:pPr>
            <a:r>
              <a:rPr lang="ro-RO" dirty="0">
                <a:latin typeface="HelveticaNeueLT Pro"/>
              </a:rPr>
              <a:t>Live-urile de la meciurile de handbal</a:t>
            </a:r>
          </a:p>
          <a:p>
            <a:pPr marL="342900" indent="-342900">
              <a:buAutoNum type="arabicPeriod"/>
            </a:pPr>
            <a:r>
              <a:rPr lang="ro-RO" dirty="0">
                <a:latin typeface="HelveticaNeueLT Pro"/>
              </a:rPr>
              <a:t>Streaming-ul online pentru meciurile care </a:t>
            </a:r>
            <a:r>
              <a:rPr lang="ro-RO" dirty="0" smtClean="0">
                <a:latin typeface="HelveticaNeueLT Pro"/>
              </a:rPr>
              <a:t>nu sunt transmise</a:t>
            </a:r>
            <a:endParaRPr lang="en-US" dirty="0">
              <a:latin typeface="HelveticaNeueLT Pro"/>
            </a:endParaRPr>
          </a:p>
        </p:txBody>
      </p:sp>
    </p:spTree>
    <p:extLst>
      <p:ext uri="{BB962C8B-B14F-4D97-AF65-F5344CB8AC3E}">
        <p14:creationId xmlns:p14="http://schemas.microsoft.com/office/powerpoint/2010/main" val="822961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08E1F4E-C877-CA42-90CF-9F9F0A20D26E}"/>
              </a:ext>
            </a:extLst>
          </p:cNvPr>
          <p:cNvPicPr>
            <a:picLocks noChangeAspect="1"/>
          </p:cNvPicPr>
          <p:nvPr/>
        </p:nvPicPr>
        <p:blipFill>
          <a:blip r:embed="rId2"/>
          <a:stretch>
            <a:fillRect/>
          </a:stretch>
        </p:blipFill>
        <p:spPr>
          <a:xfrm>
            <a:off x="76200" y="76200"/>
            <a:ext cx="1729409" cy="2777536"/>
          </a:xfrm>
          <a:prstGeom prst="rect">
            <a:avLst/>
          </a:prstGeom>
        </p:spPr>
      </p:pic>
      <p:pic>
        <p:nvPicPr>
          <p:cNvPr id="5" name="Picture 4">
            <a:extLst>
              <a:ext uri="{FF2B5EF4-FFF2-40B4-BE49-F238E27FC236}">
                <a16:creationId xmlns="" xmlns:a16="http://schemas.microsoft.com/office/drawing/2014/main" id="{944F2F81-6200-9D46-B483-103FDA860897}"/>
              </a:ext>
            </a:extLst>
          </p:cNvPr>
          <p:cNvPicPr>
            <a:picLocks noChangeAspect="1"/>
          </p:cNvPicPr>
          <p:nvPr/>
        </p:nvPicPr>
        <p:blipFill>
          <a:blip r:embed="rId3"/>
          <a:stretch>
            <a:fillRect/>
          </a:stretch>
        </p:blipFill>
        <p:spPr>
          <a:xfrm>
            <a:off x="1886847" y="104781"/>
            <a:ext cx="1648115" cy="2773018"/>
          </a:xfrm>
          <a:prstGeom prst="rect">
            <a:avLst/>
          </a:prstGeom>
        </p:spPr>
      </p:pic>
      <p:pic>
        <p:nvPicPr>
          <p:cNvPr id="7" name="Picture 6">
            <a:extLst>
              <a:ext uri="{FF2B5EF4-FFF2-40B4-BE49-F238E27FC236}">
                <a16:creationId xmlns="" xmlns:a16="http://schemas.microsoft.com/office/drawing/2014/main" id="{FB3E89D5-25C2-AA43-A7E9-C24824E70D30}"/>
              </a:ext>
            </a:extLst>
          </p:cNvPr>
          <p:cNvPicPr>
            <a:picLocks noChangeAspect="1"/>
          </p:cNvPicPr>
          <p:nvPr/>
        </p:nvPicPr>
        <p:blipFill>
          <a:blip r:embed="rId4"/>
          <a:stretch>
            <a:fillRect/>
          </a:stretch>
        </p:blipFill>
        <p:spPr>
          <a:xfrm>
            <a:off x="1813914" y="3627933"/>
            <a:ext cx="1704497" cy="2696667"/>
          </a:xfrm>
          <a:prstGeom prst="rect">
            <a:avLst/>
          </a:prstGeom>
        </p:spPr>
      </p:pic>
      <p:pic>
        <p:nvPicPr>
          <p:cNvPr id="9" name="Picture 8">
            <a:extLst>
              <a:ext uri="{FF2B5EF4-FFF2-40B4-BE49-F238E27FC236}">
                <a16:creationId xmlns="" xmlns:a16="http://schemas.microsoft.com/office/drawing/2014/main" id="{A3055AC9-30B1-E343-AC30-03E7BC05EB1E}"/>
              </a:ext>
            </a:extLst>
          </p:cNvPr>
          <p:cNvPicPr>
            <a:picLocks noChangeAspect="1"/>
          </p:cNvPicPr>
          <p:nvPr/>
        </p:nvPicPr>
        <p:blipFill>
          <a:blip r:embed="rId5"/>
          <a:stretch>
            <a:fillRect/>
          </a:stretch>
        </p:blipFill>
        <p:spPr>
          <a:xfrm>
            <a:off x="76200" y="3630268"/>
            <a:ext cx="1913407" cy="2816961"/>
          </a:xfrm>
          <a:prstGeom prst="rect">
            <a:avLst/>
          </a:prstGeom>
        </p:spPr>
      </p:pic>
      <p:pic>
        <p:nvPicPr>
          <p:cNvPr id="11" name="Picture 10">
            <a:extLst>
              <a:ext uri="{FF2B5EF4-FFF2-40B4-BE49-F238E27FC236}">
                <a16:creationId xmlns="" xmlns:a16="http://schemas.microsoft.com/office/drawing/2014/main" id="{6B61E4E1-E2C0-574E-BB8C-84CD62ADDA63}"/>
              </a:ext>
            </a:extLst>
          </p:cNvPr>
          <p:cNvPicPr>
            <a:picLocks noChangeAspect="1"/>
          </p:cNvPicPr>
          <p:nvPr/>
        </p:nvPicPr>
        <p:blipFill>
          <a:blip r:embed="rId6"/>
          <a:stretch>
            <a:fillRect/>
          </a:stretch>
        </p:blipFill>
        <p:spPr>
          <a:xfrm>
            <a:off x="3633107" y="121555"/>
            <a:ext cx="1594449" cy="2770682"/>
          </a:xfrm>
          <a:prstGeom prst="rect">
            <a:avLst/>
          </a:prstGeom>
        </p:spPr>
      </p:pic>
      <p:pic>
        <p:nvPicPr>
          <p:cNvPr id="13" name="Picture 12">
            <a:extLst>
              <a:ext uri="{FF2B5EF4-FFF2-40B4-BE49-F238E27FC236}">
                <a16:creationId xmlns="" xmlns:a16="http://schemas.microsoft.com/office/drawing/2014/main" id="{80733FF0-83FF-5141-A2E5-034370B68DE4}"/>
              </a:ext>
            </a:extLst>
          </p:cNvPr>
          <p:cNvPicPr>
            <a:picLocks noChangeAspect="1"/>
          </p:cNvPicPr>
          <p:nvPr/>
        </p:nvPicPr>
        <p:blipFill>
          <a:blip r:embed="rId7"/>
          <a:stretch>
            <a:fillRect/>
          </a:stretch>
        </p:blipFill>
        <p:spPr>
          <a:xfrm>
            <a:off x="3556386" y="3634786"/>
            <a:ext cx="1685709" cy="2689814"/>
          </a:xfrm>
          <a:prstGeom prst="rect">
            <a:avLst/>
          </a:prstGeom>
        </p:spPr>
      </p:pic>
      <p:pic>
        <p:nvPicPr>
          <p:cNvPr id="15" name="Picture 14">
            <a:extLst>
              <a:ext uri="{FF2B5EF4-FFF2-40B4-BE49-F238E27FC236}">
                <a16:creationId xmlns="" xmlns:a16="http://schemas.microsoft.com/office/drawing/2014/main" id="{0D9B5A49-529E-6D4F-B2A3-68973FC4F150}"/>
              </a:ext>
            </a:extLst>
          </p:cNvPr>
          <p:cNvPicPr>
            <a:picLocks noChangeAspect="1"/>
          </p:cNvPicPr>
          <p:nvPr/>
        </p:nvPicPr>
        <p:blipFill>
          <a:blip r:embed="rId8"/>
          <a:stretch>
            <a:fillRect/>
          </a:stretch>
        </p:blipFill>
        <p:spPr>
          <a:xfrm>
            <a:off x="5209737" y="123159"/>
            <a:ext cx="1620588" cy="2770682"/>
          </a:xfrm>
          <a:prstGeom prst="rect">
            <a:avLst/>
          </a:prstGeom>
        </p:spPr>
      </p:pic>
      <p:pic>
        <p:nvPicPr>
          <p:cNvPr id="17" name="Picture 16">
            <a:extLst>
              <a:ext uri="{FF2B5EF4-FFF2-40B4-BE49-F238E27FC236}">
                <a16:creationId xmlns="" xmlns:a16="http://schemas.microsoft.com/office/drawing/2014/main" id="{3BDDE55A-F7CB-8346-924C-400861E86BDF}"/>
              </a:ext>
            </a:extLst>
          </p:cNvPr>
          <p:cNvPicPr>
            <a:picLocks noChangeAspect="1"/>
          </p:cNvPicPr>
          <p:nvPr/>
        </p:nvPicPr>
        <p:blipFill>
          <a:blip r:embed="rId9"/>
          <a:stretch>
            <a:fillRect/>
          </a:stretch>
        </p:blipFill>
        <p:spPr>
          <a:xfrm>
            <a:off x="5126439" y="3634786"/>
            <a:ext cx="1872190" cy="2918414"/>
          </a:xfrm>
          <a:prstGeom prst="rect">
            <a:avLst/>
          </a:prstGeom>
        </p:spPr>
      </p:pic>
      <p:pic>
        <p:nvPicPr>
          <p:cNvPr id="19" name="Picture 18">
            <a:extLst>
              <a:ext uri="{FF2B5EF4-FFF2-40B4-BE49-F238E27FC236}">
                <a16:creationId xmlns="" xmlns:a16="http://schemas.microsoft.com/office/drawing/2014/main" id="{4B198959-6C39-504C-B165-00AD479E5D7E}"/>
              </a:ext>
            </a:extLst>
          </p:cNvPr>
          <p:cNvPicPr>
            <a:picLocks noChangeAspect="1"/>
          </p:cNvPicPr>
          <p:nvPr/>
        </p:nvPicPr>
        <p:blipFill>
          <a:blip r:embed="rId10"/>
          <a:stretch>
            <a:fillRect/>
          </a:stretch>
        </p:blipFill>
        <p:spPr>
          <a:xfrm>
            <a:off x="6988536" y="139863"/>
            <a:ext cx="1801038" cy="2766812"/>
          </a:xfrm>
          <a:prstGeom prst="rect">
            <a:avLst/>
          </a:prstGeom>
        </p:spPr>
      </p:pic>
      <p:pic>
        <p:nvPicPr>
          <p:cNvPr id="21" name="Picture 20">
            <a:extLst>
              <a:ext uri="{FF2B5EF4-FFF2-40B4-BE49-F238E27FC236}">
                <a16:creationId xmlns="" xmlns:a16="http://schemas.microsoft.com/office/drawing/2014/main" id="{D48A7AE0-058A-E649-AC7C-C54CAE0F5B3A}"/>
              </a:ext>
            </a:extLst>
          </p:cNvPr>
          <p:cNvPicPr>
            <a:picLocks noChangeAspect="1"/>
          </p:cNvPicPr>
          <p:nvPr/>
        </p:nvPicPr>
        <p:blipFill>
          <a:blip r:embed="rId11"/>
          <a:stretch>
            <a:fillRect/>
          </a:stretch>
        </p:blipFill>
        <p:spPr>
          <a:xfrm>
            <a:off x="6648494" y="3630268"/>
            <a:ext cx="2421650" cy="2694332"/>
          </a:xfrm>
          <a:prstGeom prst="rect">
            <a:avLst/>
          </a:prstGeom>
        </p:spPr>
      </p:pic>
    </p:spTree>
    <p:extLst>
      <p:ext uri="{BB962C8B-B14F-4D97-AF65-F5344CB8AC3E}">
        <p14:creationId xmlns:p14="http://schemas.microsoft.com/office/powerpoint/2010/main" val="4091372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E0FA311-747D-9545-9EFE-846597B1DE83}"/>
              </a:ext>
            </a:extLst>
          </p:cNvPr>
          <p:cNvPicPr>
            <a:picLocks noChangeAspect="1"/>
          </p:cNvPicPr>
          <p:nvPr/>
        </p:nvPicPr>
        <p:blipFill>
          <a:blip r:embed="rId2"/>
          <a:stretch>
            <a:fillRect/>
          </a:stretch>
        </p:blipFill>
        <p:spPr>
          <a:xfrm>
            <a:off x="76306" y="2819401"/>
            <a:ext cx="2285894" cy="4038600"/>
          </a:xfrm>
          <a:prstGeom prst="rect">
            <a:avLst/>
          </a:prstGeom>
        </p:spPr>
      </p:pic>
      <p:pic>
        <p:nvPicPr>
          <p:cNvPr id="6" name="Picture 5">
            <a:extLst>
              <a:ext uri="{FF2B5EF4-FFF2-40B4-BE49-F238E27FC236}">
                <a16:creationId xmlns="" xmlns:a16="http://schemas.microsoft.com/office/drawing/2014/main" id="{0BA13C02-BA52-BB40-8133-DFDF173D1E80}"/>
              </a:ext>
            </a:extLst>
          </p:cNvPr>
          <p:cNvPicPr>
            <a:picLocks noChangeAspect="1"/>
          </p:cNvPicPr>
          <p:nvPr/>
        </p:nvPicPr>
        <p:blipFill>
          <a:blip r:embed="rId3"/>
          <a:stretch>
            <a:fillRect/>
          </a:stretch>
        </p:blipFill>
        <p:spPr>
          <a:xfrm>
            <a:off x="2147636" y="2236014"/>
            <a:ext cx="2709173" cy="4351096"/>
          </a:xfrm>
          <a:prstGeom prst="rect">
            <a:avLst/>
          </a:prstGeom>
        </p:spPr>
      </p:pic>
      <p:pic>
        <p:nvPicPr>
          <p:cNvPr id="8" name="Picture 7">
            <a:extLst>
              <a:ext uri="{FF2B5EF4-FFF2-40B4-BE49-F238E27FC236}">
                <a16:creationId xmlns="" xmlns:a16="http://schemas.microsoft.com/office/drawing/2014/main" id="{D508712F-6EC3-504A-B98B-5BEEE43DF4AA}"/>
              </a:ext>
            </a:extLst>
          </p:cNvPr>
          <p:cNvPicPr>
            <a:picLocks noChangeAspect="1"/>
          </p:cNvPicPr>
          <p:nvPr/>
        </p:nvPicPr>
        <p:blipFill>
          <a:blip r:embed="rId4"/>
          <a:stretch>
            <a:fillRect/>
          </a:stretch>
        </p:blipFill>
        <p:spPr>
          <a:xfrm>
            <a:off x="4795701" y="916886"/>
            <a:ext cx="2212746" cy="3783082"/>
          </a:xfrm>
          <a:prstGeom prst="rect">
            <a:avLst/>
          </a:prstGeom>
        </p:spPr>
      </p:pic>
      <p:pic>
        <p:nvPicPr>
          <p:cNvPr id="10" name="Picture 9">
            <a:extLst>
              <a:ext uri="{FF2B5EF4-FFF2-40B4-BE49-F238E27FC236}">
                <a16:creationId xmlns="" xmlns:a16="http://schemas.microsoft.com/office/drawing/2014/main" id="{82D4D71C-E50E-034E-9929-4C16CEF06B74}"/>
              </a:ext>
            </a:extLst>
          </p:cNvPr>
          <p:cNvPicPr>
            <a:picLocks noChangeAspect="1"/>
          </p:cNvPicPr>
          <p:nvPr/>
        </p:nvPicPr>
        <p:blipFill>
          <a:blip r:embed="rId5"/>
          <a:stretch>
            <a:fillRect/>
          </a:stretch>
        </p:blipFill>
        <p:spPr>
          <a:xfrm>
            <a:off x="7056783" y="857250"/>
            <a:ext cx="2087217" cy="2989797"/>
          </a:xfrm>
          <a:prstGeom prst="rect">
            <a:avLst/>
          </a:prstGeom>
        </p:spPr>
      </p:pic>
      <p:pic>
        <p:nvPicPr>
          <p:cNvPr id="12" name="Picture 11">
            <a:extLst>
              <a:ext uri="{FF2B5EF4-FFF2-40B4-BE49-F238E27FC236}">
                <a16:creationId xmlns="" xmlns:a16="http://schemas.microsoft.com/office/drawing/2014/main" id="{96E3C3C5-762A-4745-A371-F19418B2EF5E}"/>
              </a:ext>
            </a:extLst>
          </p:cNvPr>
          <p:cNvPicPr>
            <a:picLocks noChangeAspect="1"/>
          </p:cNvPicPr>
          <p:nvPr/>
        </p:nvPicPr>
        <p:blipFill>
          <a:blip r:embed="rId6"/>
          <a:stretch>
            <a:fillRect/>
          </a:stretch>
        </p:blipFill>
        <p:spPr>
          <a:xfrm>
            <a:off x="7056783" y="3027838"/>
            <a:ext cx="1888435" cy="2987673"/>
          </a:xfrm>
          <a:prstGeom prst="rect">
            <a:avLst/>
          </a:prstGeom>
        </p:spPr>
      </p:pic>
      <p:pic>
        <p:nvPicPr>
          <p:cNvPr id="14" name="Picture 13">
            <a:extLst>
              <a:ext uri="{FF2B5EF4-FFF2-40B4-BE49-F238E27FC236}">
                <a16:creationId xmlns="" xmlns:a16="http://schemas.microsoft.com/office/drawing/2014/main" id="{B47C295F-7B23-3641-83AB-015DD12CE0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71533" y="4129337"/>
            <a:ext cx="1221763" cy="1876911"/>
          </a:xfrm>
          <a:prstGeom prst="rect">
            <a:avLst/>
          </a:prstGeom>
        </p:spPr>
      </p:pic>
      <p:pic>
        <p:nvPicPr>
          <p:cNvPr id="16" name="Picture 15">
            <a:extLst>
              <a:ext uri="{FF2B5EF4-FFF2-40B4-BE49-F238E27FC236}">
                <a16:creationId xmlns="" xmlns:a16="http://schemas.microsoft.com/office/drawing/2014/main" id="{DE79BDB1-E1D4-1840-9727-3C086D7014D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17463" y="4333378"/>
            <a:ext cx="990985" cy="1667372"/>
          </a:xfrm>
          <a:prstGeom prst="rect">
            <a:avLst/>
          </a:prstGeom>
        </p:spPr>
      </p:pic>
      <p:sp>
        <p:nvSpPr>
          <p:cNvPr id="4" name="TextBox 3">
            <a:extLst>
              <a:ext uri="{FF2B5EF4-FFF2-40B4-BE49-F238E27FC236}">
                <a16:creationId xmlns="" xmlns:a16="http://schemas.microsoft.com/office/drawing/2014/main" id="{0167A8D1-31EE-294E-AA13-64B892B4E7CE}"/>
              </a:ext>
            </a:extLst>
          </p:cNvPr>
          <p:cNvSpPr txBox="1"/>
          <p:nvPr/>
        </p:nvSpPr>
        <p:spPr>
          <a:xfrm>
            <a:off x="43142" y="152399"/>
            <a:ext cx="4300258" cy="2031325"/>
          </a:xfrm>
          <a:prstGeom prst="rect">
            <a:avLst/>
          </a:prstGeom>
          <a:noFill/>
        </p:spPr>
        <p:txBody>
          <a:bodyPr wrap="square" rtlCol="0">
            <a:spAutoFit/>
          </a:bodyPr>
          <a:lstStyle/>
          <a:p>
            <a:pPr marL="214313" indent="-214313">
              <a:buFont typeface="Wingdings" pitchFamily="2" charset="2"/>
              <a:buChar char="Ø"/>
            </a:pPr>
            <a:r>
              <a:rPr lang="ro-RO" dirty="0" err="1">
                <a:latin typeface="HelveticaNeueLT Pro"/>
              </a:rPr>
              <a:t>Actiuni</a:t>
            </a:r>
            <a:r>
              <a:rPr lang="ro-RO" dirty="0">
                <a:latin typeface="HelveticaNeueLT Pro"/>
              </a:rPr>
              <a:t> cu sportivii</a:t>
            </a:r>
          </a:p>
          <a:p>
            <a:pPr marL="214313" indent="-214313">
              <a:buFont typeface="Wingdings" pitchFamily="2" charset="2"/>
              <a:buChar char="Ø"/>
            </a:pPr>
            <a:r>
              <a:rPr lang="ro-RO" dirty="0">
                <a:latin typeface="HelveticaNeueLT Pro"/>
              </a:rPr>
              <a:t>Campanii zile speciale</a:t>
            </a:r>
          </a:p>
          <a:p>
            <a:pPr marL="214313" indent="-214313">
              <a:buFont typeface="Wingdings" pitchFamily="2" charset="2"/>
              <a:buChar char="Ø"/>
            </a:pPr>
            <a:r>
              <a:rPr lang="ro-RO" dirty="0">
                <a:latin typeface="HelveticaNeueLT Pro"/>
              </a:rPr>
              <a:t>Reportaje si </a:t>
            </a:r>
            <a:r>
              <a:rPr lang="ro-RO" dirty="0" err="1">
                <a:latin typeface="HelveticaNeueLT Pro"/>
              </a:rPr>
              <a:t>stiri</a:t>
            </a:r>
            <a:r>
              <a:rPr lang="ro-RO" dirty="0">
                <a:latin typeface="HelveticaNeueLT Pro"/>
              </a:rPr>
              <a:t> dedicate</a:t>
            </a:r>
          </a:p>
          <a:p>
            <a:pPr marL="214313" indent="-214313">
              <a:buFont typeface="Wingdings" pitchFamily="2" charset="2"/>
              <a:buChar char="Ø"/>
            </a:pPr>
            <a:r>
              <a:rPr lang="ro-RO" dirty="0">
                <a:latin typeface="HelveticaNeueLT Pro"/>
              </a:rPr>
              <a:t>LIVE-uri meci pe Facebook &amp; </a:t>
            </a:r>
            <a:r>
              <a:rPr lang="ro-RO" dirty="0" err="1">
                <a:latin typeface="HelveticaNeueLT Pro"/>
              </a:rPr>
              <a:t>Instagram</a:t>
            </a:r>
            <a:endParaRPr lang="ro-RO" dirty="0">
              <a:latin typeface="HelveticaNeueLT Pro"/>
            </a:endParaRPr>
          </a:p>
          <a:p>
            <a:pPr marL="214313" indent="-214313">
              <a:buFont typeface="Wingdings" pitchFamily="2" charset="2"/>
              <a:buChar char="Ø"/>
            </a:pPr>
            <a:r>
              <a:rPr lang="ro-RO" dirty="0">
                <a:latin typeface="HelveticaNeueLT Pro"/>
              </a:rPr>
              <a:t>Antrenamente seniori vs. Juniori</a:t>
            </a:r>
          </a:p>
          <a:p>
            <a:pPr marL="214313" indent="-214313">
              <a:buFont typeface="Wingdings" pitchFamily="2" charset="2"/>
              <a:buChar char="Ø"/>
            </a:pPr>
            <a:r>
              <a:rPr lang="ro-RO" dirty="0">
                <a:latin typeface="HelveticaNeueLT Pro"/>
              </a:rPr>
              <a:t>Materiale dedicate pentru sponsori</a:t>
            </a:r>
          </a:p>
        </p:txBody>
      </p:sp>
    </p:spTree>
    <p:extLst>
      <p:ext uri="{BB962C8B-B14F-4D97-AF65-F5344CB8AC3E}">
        <p14:creationId xmlns:p14="http://schemas.microsoft.com/office/powerpoint/2010/main" val="3269209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9592" y="273050"/>
            <a:ext cx="3323208" cy="5853113"/>
          </a:xfrm>
        </p:spPr>
        <p:txBody>
          <a:bodyPr/>
          <a:lstStyle/>
          <a:p>
            <a:pPr marL="0" indent="0">
              <a:buNone/>
            </a:pPr>
            <a:r>
              <a:rPr lang="ro-RO" sz="3000" dirty="0" smtClean="0">
                <a:solidFill>
                  <a:schemeClr val="bg1"/>
                </a:solidFill>
              </a:rPr>
              <a:t>DEMOGRAFICE</a:t>
            </a:r>
          </a:p>
          <a:p>
            <a:pPr marL="0" indent="0">
              <a:buNone/>
            </a:pPr>
            <a:r>
              <a:rPr lang="ro-RO" dirty="0" smtClean="0">
                <a:solidFill>
                  <a:schemeClr val="bg1"/>
                </a:solidFill>
              </a:rPr>
              <a:t>SOCIAL MEDIA</a:t>
            </a:r>
          </a:p>
          <a:p>
            <a:pPr marL="0" indent="0">
              <a:buNone/>
            </a:pPr>
            <a:endParaRPr lang="ro-RO" sz="1200" b="1" dirty="0" smtClean="0">
              <a:solidFill>
                <a:schemeClr val="bg1"/>
              </a:solidFill>
              <a:latin typeface="HelveticaNeueLT Pro"/>
            </a:endParaRPr>
          </a:p>
          <a:p>
            <a:pPr marL="0" indent="0">
              <a:buNone/>
            </a:pPr>
            <a:endParaRPr lang="ro-RO" sz="1200" b="1" dirty="0">
              <a:solidFill>
                <a:schemeClr val="bg1"/>
              </a:solidFill>
              <a:latin typeface="HelveticaNeueLT Pro"/>
            </a:endParaRPr>
          </a:p>
          <a:p>
            <a:r>
              <a:rPr lang="en-US" sz="1600" dirty="0">
                <a:solidFill>
                  <a:schemeClr val="bg1"/>
                </a:solidFill>
                <a:latin typeface="HelveticaNeueLT Pro"/>
              </a:rPr>
              <a:t>Cei </a:t>
            </a:r>
            <a:r>
              <a:rPr lang="en-US" sz="1600" dirty="0" err="1">
                <a:solidFill>
                  <a:schemeClr val="bg1"/>
                </a:solidFill>
                <a:latin typeface="HelveticaNeueLT Pro"/>
              </a:rPr>
              <a:t>peste</a:t>
            </a:r>
            <a:r>
              <a:rPr lang="en-US" sz="1600" dirty="0">
                <a:solidFill>
                  <a:schemeClr val="bg1"/>
                </a:solidFill>
                <a:latin typeface="HelveticaNeueLT Pro"/>
              </a:rPr>
              <a:t> </a:t>
            </a:r>
            <a:r>
              <a:rPr lang="en-US" sz="1600" dirty="0" smtClean="0">
                <a:solidFill>
                  <a:schemeClr val="bg1"/>
                </a:solidFill>
                <a:latin typeface="HelveticaNeueLT Pro"/>
              </a:rPr>
              <a:t>5</a:t>
            </a:r>
            <a:r>
              <a:rPr lang="ro-RO" sz="1600" dirty="0" smtClean="0">
                <a:solidFill>
                  <a:schemeClr val="bg1"/>
                </a:solidFill>
                <a:latin typeface="HelveticaNeueLT Pro"/>
              </a:rPr>
              <a:t>5</a:t>
            </a:r>
            <a:r>
              <a:rPr lang="en-US" sz="1600" dirty="0" smtClean="0">
                <a:solidFill>
                  <a:schemeClr val="bg1"/>
                </a:solidFill>
                <a:latin typeface="HelveticaNeueLT Pro"/>
              </a:rPr>
              <a:t>.000 </a:t>
            </a:r>
            <a:r>
              <a:rPr lang="en-US" sz="1600" dirty="0">
                <a:solidFill>
                  <a:schemeClr val="bg1"/>
                </a:solidFill>
                <a:latin typeface="HelveticaNeueLT Pro"/>
              </a:rPr>
              <a:t>fani sunt </a:t>
            </a:r>
            <a:r>
              <a:rPr lang="ro-RO" sz="1600" dirty="0" smtClean="0">
                <a:solidFill>
                  <a:schemeClr val="bg1"/>
                </a:solidFill>
                <a:latin typeface="HelveticaNeueLT Pro"/>
              </a:rPr>
              <a:t>î</a:t>
            </a:r>
            <a:r>
              <a:rPr lang="en-US" sz="1600" dirty="0" smtClean="0">
                <a:solidFill>
                  <a:schemeClr val="bg1"/>
                </a:solidFill>
                <a:latin typeface="HelveticaNeueLT Pro"/>
              </a:rPr>
              <a:t>mp</a:t>
            </a:r>
            <a:r>
              <a:rPr lang="ro-RO" sz="1600" dirty="0" smtClean="0">
                <a:solidFill>
                  <a:schemeClr val="bg1"/>
                </a:solidFill>
                <a:latin typeface="HelveticaNeueLT Pro"/>
              </a:rPr>
              <a:t>ă</a:t>
            </a:r>
            <a:r>
              <a:rPr lang="en-US" sz="1600" dirty="0" smtClean="0">
                <a:solidFill>
                  <a:schemeClr val="bg1"/>
                </a:solidFill>
                <a:latin typeface="HelveticaNeueLT Pro"/>
              </a:rPr>
              <a:t>r</a:t>
            </a:r>
            <a:r>
              <a:rPr lang="ro-RO" sz="1600" dirty="0" smtClean="0">
                <a:solidFill>
                  <a:schemeClr val="bg1"/>
                </a:solidFill>
                <a:latin typeface="HelveticaNeueLT Pro"/>
              </a:rPr>
              <a:t>ț</a:t>
            </a:r>
            <a:r>
              <a:rPr lang="en-US" sz="1600" dirty="0" smtClean="0">
                <a:solidFill>
                  <a:schemeClr val="bg1"/>
                </a:solidFill>
                <a:latin typeface="HelveticaNeueLT Pro"/>
              </a:rPr>
              <a:t>i</a:t>
            </a:r>
            <a:r>
              <a:rPr lang="ro-RO" sz="1600" dirty="0" smtClean="0">
                <a:solidFill>
                  <a:schemeClr val="bg1"/>
                </a:solidFill>
                <a:latin typeface="HelveticaNeueLT Pro"/>
              </a:rPr>
              <a:t>ț</a:t>
            </a:r>
            <a:r>
              <a:rPr lang="en-US" sz="1600" dirty="0" smtClean="0">
                <a:solidFill>
                  <a:schemeClr val="bg1"/>
                </a:solidFill>
                <a:latin typeface="HelveticaNeueLT Pro"/>
              </a:rPr>
              <a:t>i </a:t>
            </a:r>
            <a:r>
              <a:rPr lang="ro-RO" sz="1600" dirty="0" smtClean="0">
                <a:solidFill>
                  <a:schemeClr val="bg1"/>
                </a:solidFill>
                <a:latin typeface="HelveticaNeueLT Pro"/>
              </a:rPr>
              <a:t>î</a:t>
            </a:r>
            <a:r>
              <a:rPr lang="en-US" sz="1600" dirty="0" smtClean="0">
                <a:solidFill>
                  <a:schemeClr val="bg1"/>
                </a:solidFill>
                <a:latin typeface="HelveticaNeueLT Pro"/>
              </a:rPr>
              <a:t>n:</a:t>
            </a:r>
          </a:p>
          <a:p>
            <a:pPr marL="447675" indent="0"/>
            <a:r>
              <a:rPr lang="en-US" sz="1600" dirty="0" smtClean="0">
                <a:solidFill>
                  <a:schemeClr val="bg1"/>
                </a:solidFill>
                <a:latin typeface="HelveticaNeueLT Pro"/>
              </a:rPr>
              <a:t> </a:t>
            </a:r>
            <a:r>
              <a:rPr lang="en-US" sz="1600" b="1" dirty="0">
                <a:solidFill>
                  <a:schemeClr val="bg1"/>
                </a:solidFill>
                <a:latin typeface="HelveticaNeueLT Pro"/>
              </a:rPr>
              <a:t>38% femei </a:t>
            </a:r>
            <a:endParaRPr lang="ro-RO" sz="1600" b="1" dirty="0" smtClean="0">
              <a:solidFill>
                <a:schemeClr val="bg1"/>
              </a:solidFill>
              <a:latin typeface="HelveticaNeueLT Pro"/>
            </a:endParaRPr>
          </a:p>
          <a:p>
            <a:pPr marL="447675" indent="0"/>
            <a:r>
              <a:rPr lang="ro-RO" sz="1600" b="1" dirty="0">
                <a:solidFill>
                  <a:schemeClr val="bg1"/>
                </a:solidFill>
                <a:latin typeface="HelveticaNeueLT Pro"/>
              </a:rPr>
              <a:t> </a:t>
            </a:r>
            <a:r>
              <a:rPr lang="en-US" sz="1600" b="1" dirty="0" smtClean="0">
                <a:solidFill>
                  <a:schemeClr val="bg1"/>
                </a:solidFill>
                <a:latin typeface="HelveticaNeueLT Pro"/>
              </a:rPr>
              <a:t>62</a:t>
            </a:r>
            <a:r>
              <a:rPr lang="en-US" sz="1600" b="1" dirty="0">
                <a:solidFill>
                  <a:schemeClr val="bg1"/>
                </a:solidFill>
                <a:latin typeface="HelveticaNeueLT Pro"/>
              </a:rPr>
              <a:t>% </a:t>
            </a:r>
            <a:r>
              <a:rPr lang="en-US" sz="1600" b="1" dirty="0" smtClean="0">
                <a:solidFill>
                  <a:schemeClr val="bg1"/>
                </a:solidFill>
                <a:latin typeface="HelveticaNeueLT Pro"/>
              </a:rPr>
              <a:t>b</a:t>
            </a:r>
            <a:r>
              <a:rPr lang="ro-RO" sz="1600" b="1" dirty="0" smtClean="0">
                <a:solidFill>
                  <a:schemeClr val="bg1"/>
                </a:solidFill>
                <a:latin typeface="HelveticaNeueLT Pro"/>
              </a:rPr>
              <a:t>ă</a:t>
            </a:r>
            <a:r>
              <a:rPr lang="en-US" sz="1600" b="1" dirty="0" smtClean="0">
                <a:solidFill>
                  <a:schemeClr val="bg1"/>
                </a:solidFill>
                <a:latin typeface="HelveticaNeueLT Pro"/>
              </a:rPr>
              <a:t>rba</a:t>
            </a:r>
            <a:r>
              <a:rPr lang="ro-RO" sz="1600" b="1" dirty="0" smtClean="0">
                <a:solidFill>
                  <a:schemeClr val="bg1"/>
                </a:solidFill>
                <a:latin typeface="HelveticaNeueLT Pro"/>
              </a:rPr>
              <a:t>ț</a:t>
            </a:r>
            <a:r>
              <a:rPr lang="en-US" sz="1600" b="1" dirty="0" smtClean="0">
                <a:solidFill>
                  <a:schemeClr val="bg1"/>
                </a:solidFill>
                <a:latin typeface="HelveticaNeueLT Pro"/>
              </a:rPr>
              <a:t>i</a:t>
            </a:r>
            <a:r>
              <a:rPr lang="en-US" sz="1600" dirty="0">
                <a:solidFill>
                  <a:schemeClr val="bg1"/>
                </a:solidFill>
                <a:latin typeface="HelveticaNeueLT Pro"/>
              </a:rPr>
              <a:t>. </a:t>
            </a:r>
          </a:p>
          <a:p>
            <a:r>
              <a:rPr lang="en-US" sz="1600" dirty="0">
                <a:solidFill>
                  <a:schemeClr val="bg1"/>
                </a:solidFill>
                <a:latin typeface="HelveticaNeueLT Pro"/>
              </a:rPr>
              <a:t>Fanii provin </a:t>
            </a:r>
            <a:r>
              <a:rPr lang="ro-RO" sz="1600" dirty="0" smtClean="0">
                <a:solidFill>
                  <a:schemeClr val="bg1"/>
                </a:solidFill>
                <a:latin typeface="HelveticaNeueLT Pro"/>
              </a:rPr>
              <a:t>î</a:t>
            </a:r>
            <a:r>
              <a:rPr lang="en-US" sz="1600" dirty="0" smtClean="0">
                <a:solidFill>
                  <a:schemeClr val="bg1"/>
                </a:solidFill>
                <a:latin typeface="HelveticaNeueLT Pro"/>
              </a:rPr>
              <a:t>n propor</a:t>
            </a:r>
            <a:r>
              <a:rPr lang="ro-RO" sz="1600" dirty="0" smtClean="0">
                <a:solidFill>
                  <a:schemeClr val="bg1"/>
                </a:solidFill>
                <a:latin typeface="HelveticaNeueLT Pro"/>
              </a:rPr>
              <a:t>ț</a:t>
            </a:r>
            <a:r>
              <a:rPr lang="en-US" sz="1600" dirty="0" smtClean="0">
                <a:solidFill>
                  <a:schemeClr val="bg1"/>
                </a:solidFill>
                <a:latin typeface="HelveticaNeueLT Pro"/>
              </a:rPr>
              <a:t>ie </a:t>
            </a:r>
            <a:r>
              <a:rPr lang="en-US" sz="1600" dirty="0">
                <a:solidFill>
                  <a:schemeClr val="bg1"/>
                </a:solidFill>
                <a:latin typeface="HelveticaNeueLT Pro"/>
              </a:rPr>
              <a:t>de aprox. </a:t>
            </a:r>
            <a:r>
              <a:rPr lang="en-US" sz="1600" b="1" dirty="0">
                <a:solidFill>
                  <a:schemeClr val="bg1"/>
                </a:solidFill>
                <a:latin typeface="HelveticaNeueLT Pro"/>
              </a:rPr>
              <a:t>80% din </a:t>
            </a:r>
            <a:r>
              <a:rPr lang="en-US" sz="1600" b="1" dirty="0" smtClean="0">
                <a:solidFill>
                  <a:schemeClr val="bg1"/>
                </a:solidFill>
                <a:latin typeface="HelveticaNeueLT Pro"/>
              </a:rPr>
              <a:t>Rom</a:t>
            </a:r>
            <a:r>
              <a:rPr lang="ro-RO" sz="1600" b="1" dirty="0" smtClean="0">
                <a:solidFill>
                  <a:schemeClr val="bg1"/>
                </a:solidFill>
                <a:latin typeface="HelveticaNeueLT Pro"/>
              </a:rPr>
              <a:t>â</a:t>
            </a:r>
            <a:r>
              <a:rPr lang="en-US" sz="1600" b="1" dirty="0" smtClean="0">
                <a:solidFill>
                  <a:schemeClr val="bg1"/>
                </a:solidFill>
                <a:latin typeface="HelveticaNeueLT Pro"/>
              </a:rPr>
              <a:t>nia</a:t>
            </a:r>
            <a:r>
              <a:rPr lang="en-US" sz="1600" dirty="0">
                <a:solidFill>
                  <a:schemeClr val="bg1"/>
                </a:solidFill>
                <a:latin typeface="HelveticaNeueLT Pro"/>
              </a:rPr>
              <a:t>; doar </a:t>
            </a:r>
            <a:r>
              <a:rPr lang="en-US" sz="1600" b="1" dirty="0">
                <a:solidFill>
                  <a:schemeClr val="bg1"/>
                </a:solidFill>
                <a:latin typeface="HelveticaNeueLT Pro"/>
              </a:rPr>
              <a:t>35% dintre ei fiind cu </a:t>
            </a:r>
            <a:r>
              <a:rPr lang="en-US" sz="1600" b="1" dirty="0" err="1">
                <a:solidFill>
                  <a:schemeClr val="bg1"/>
                </a:solidFill>
                <a:latin typeface="HelveticaNeueLT Pro"/>
              </a:rPr>
              <a:t>domiciliul</a:t>
            </a:r>
            <a:r>
              <a:rPr lang="en-US" sz="1600" b="1" dirty="0">
                <a:solidFill>
                  <a:schemeClr val="bg1"/>
                </a:solidFill>
                <a:latin typeface="HelveticaNeueLT Pro"/>
              </a:rPr>
              <a:t> </a:t>
            </a:r>
            <a:r>
              <a:rPr lang="en-US" sz="1600" b="1" dirty="0" err="1" smtClean="0">
                <a:solidFill>
                  <a:schemeClr val="bg1"/>
                </a:solidFill>
                <a:latin typeface="HelveticaNeueLT Pro"/>
              </a:rPr>
              <a:t>decla</a:t>
            </a:r>
            <a:r>
              <a:rPr lang="ro-RO" sz="1600" b="1" dirty="0" smtClean="0">
                <a:solidFill>
                  <a:schemeClr val="bg1"/>
                </a:solidFill>
                <a:latin typeface="HelveticaNeueLT Pro"/>
              </a:rPr>
              <a:t>ra</a:t>
            </a:r>
            <a:r>
              <a:rPr lang="en-US" sz="1600" b="1" dirty="0" smtClean="0">
                <a:solidFill>
                  <a:schemeClr val="bg1"/>
                </a:solidFill>
                <a:latin typeface="HelveticaNeueLT Pro"/>
              </a:rPr>
              <a:t>t </a:t>
            </a:r>
            <a:r>
              <a:rPr lang="en-US" sz="1600" b="1" dirty="0">
                <a:solidFill>
                  <a:schemeClr val="bg1"/>
                </a:solidFill>
                <a:latin typeface="HelveticaNeueLT Pro"/>
              </a:rPr>
              <a:t>in </a:t>
            </a:r>
            <a:r>
              <a:rPr lang="en-US" sz="1600" b="1" dirty="0" smtClean="0">
                <a:solidFill>
                  <a:schemeClr val="bg1"/>
                </a:solidFill>
                <a:latin typeface="HelveticaNeueLT Pro"/>
              </a:rPr>
              <a:t>Bucure</a:t>
            </a:r>
            <a:r>
              <a:rPr lang="ro-RO" sz="1600" b="1" dirty="0" smtClean="0">
                <a:solidFill>
                  <a:schemeClr val="bg1"/>
                </a:solidFill>
                <a:latin typeface="HelveticaNeueLT Pro"/>
              </a:rPr>
              <a:t>ș</a:t>
            </a:r>
            <a:r>
              <a:rPr lang="en-US" sz="1600" b="1" dirty="0" smtClean="0">
                <a:solidFill>
                  <a:schemeClr val="bg1"/>
                </a:solidFill>
                <a:latin typeface="HelveticaNeueLT Pro"/>
              </a:rPr>
              <a:t>ti</a:t>
            </a:r>
            <a:r>
              <a:rPr lang="en-US" sz="1600" b="1" dirty="0">
                <a:solidFill>
                  <a:schemeClr val="bg1"/>
                </a:solidFill>
                <a:latin typeface="HelveticaNeueLT Pro"/>
              </a:rPr>
              <a:t>. </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4391" y="1905000"/>
            <a:ext cx="5659609" cy="1523068"/>
          </a:xfrm>
          <a:prstGeom prst="rect">
            <a:avLst/>
          </a:prstGeom>
        </p:spPr>
      </p:pic>
    </p:spTree>
    <p:extLst>
      <p:ext uri="{BB962C8B-B14F-4D97-AF65-F5344CB8AC3E}">
        <p14:creationId xmlns:p14="http://schemas.microsoft.com/office/powerpoint/2010/main" val="3531376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3048000"/>
            <a:ext cx="9155806" cy="2677698"/>
            <a:chOff x="-25523" y="2838953"/>
            <a:chExt cx="9052371" cy="2647447"/>
          </a:xfrm>
        </p:grpSpPr>
        <p:pic>
          <p:nvPicPr>
            <p:cNvPr id="9" name="Picture 8">
              <a:hlinkClick r:id="rId2"/>
            </p:cNvPr>
            <p:cNvPicPr/>
            <p:nvPr/>
          </p:nvPicPr>
          <p:blipFill>
            <a:blip r:embed="rId3" cstate="email">
              <a:extLst>
                <a:ext uri="{28A0092B-C50C-407E-A947-70E740481C1C}">
                  <a14:useLocalDpi xmlns:a14="http://schemas.microsoft.com/office/drawing/2010/main"/>
                </a:ext>
              </a:extLst>
            </a:blip>
            <a:stretch>
              <a:fillRect/>
            </a:stretch>
          </p:blipFill>
          <p:spPr>
            <a:xfrm>
              <a:off x="4508769" y="2838953"/>
              <a:ext cx="4518079" cy="2628676"/>
            </a:xfrm>
            <a:prstGeom prst="rect">
              <a:avLst/>
            </a:prstGeom>
          </p:spPr>
        </p:pic>
        <p:pic>
          <p:nvPicPr>
            <p:cNvPr id="10" name="Picture 9">
              <a:hlinkClick r:id="rId4"/>
            </p:cNvPr>
            <p:cNvPicPr/>
            <p:nvPr/>
          </p:nvPicPr>
          <p:blipFill>
            <a:blip r:embed="rId5" cstate="email">
              <a:extLst>
                <a:ext uri="{28A0092B-C50C-407E-A947-70E740481C1C}">
                  <a14:useLocalDpi xmlns:a14="http://schemas.microsoft.com/office/drawing/2010/main"/>
                </a:ext>
              </a:extLst>
            </a:blip>
            <a:stretch>
              <a:fillRect/>
            </a:stretch>
          </p:blipFill>
          <p:spPr>
            <a:xfrm>
              <a:off x="-25523" y="2840574"/>
              <a:ext cx="4518079" cy="2645826"/>
            </a:xfrm>
            <a:prstGeom prst="rect">
              <a:avLst/>
            </a:prstGeom>
          </p:spPr>
        </p:pic>
      </p:grpSp>
      <p:sp>
        <p:nvSpPr>
          <p:cNvPr id="2" name="Title 1"/>
          <p:cNvSpPr>
            <a:spLocks noGrp="1"/>
          </p:cNvSpPr>
          <p:nvPr>
            <p:ph type="title"/>
          </p:nvPr>
        </p:nvSpPr>
        <p:spPr/>
        <p:txBody>
          <a:bodyPr>
            <a:normAutofit/>
          </a:bodyPr>
          <a:lstStyle/>
          <a:p>
            <a:r>
              <a:rPr lang="ro-RO" sz="3100" b="1" dirty="0" smtClean="0"/>
              <a:t>CSM BUCUREȘTI</a:t>
            </a:r>
            <a:br>
              <a:rPr lang="ro-RO" sz="3100" b="1" dirty="0" smtClean="0"/>
            </a:br>
            <a:r>
              <a:rPr lang="ro-RO" sz="3100" b="1" dirty="0" smtClean="0"/>
              <a:t>TV ONLINE</a:t>
            </a:r>
            <a:endParaRPr lang="en-US" sz="3100" b="1" dirty="0"/>
          </a:p>
        </p:txBody>
      </p:sp>
      <p:sp>
        <p:nvSpPr>
          <p:cNvPr id="5" name="TextBox 4"/>
          <p:cNvSpPr txBox="1"/>
          <p:nvPr/>
        </p:nvSpPr>
        <p:spPr>
          <a:xfrm>
            <a:off x="2895600" y="1905000"/>
            <a:ext cx="184731" cy="369332"/>
          </a:xfrm>
          <a:prstGeom prst="rect">
            <a:avLst/>
          </a:prstGeom>
          <a:noFill/>
        </p:spPr>
        <p:txBody>
          <a:bodyPr wrap="none" rtlCol="0">
            <a:spAutoFit/>
          </a:bodyPr>
          <a:lstStyle/>
          <a:p>
            <a:endParaRPr lang="en-US" dirty="0"/>
          </a:p>
        </p:txBody>
      </p:sp>
      <p:sp>
        <p:nvSpPr>
          <p:cNvPr id="8" name="TextBox 7"/>
          <p:cNvSpPr txBox="1"/>
          <p:nvPr/>
        </p:nvSpPr>
        <p:spPr>
          <a:xfrm>
            <a:off x="381001" y="1752600"/>
            <a:ext cx="8510080" cy="1384995"/>
          </a:xfrm>
          <a:prstGeom prst="rect">
            <a:avLst/>
          </a:prstGeom>
          <a:noFill/>
        </p:spPr>
        <p:txBody>
          <a:bodyPr wrap="square" rtlCol="0">
            <a:spAutoFit/>
          </a:bodyPr>
          <a:lstStyle/>
          <a:p>
            <a:r>
              <a:rPr lang="ro-RO" sz="1400" dirty="0">
                <a:latin typeface="HelveticaNeueLT Pro"/>
              </a:rPr>
              <a:t>Pentru a genera o </a:t>
            </a:r>
            <a:r>
              <a:rPr lang="ro-RO" sz="1400" dirty="0" smtClean="0">
                <a:latin typeface="HelveticaNeueLT Pro 95 Blk" pitchFamily="34" charset="0"/>
              </a:rPr>
              <a:t>prezență constantă </a:t>
            </a:r>
            <a:r>
              <a:rPr lang="ro-RO" sz="1400" dirty="0">
                <a:latin typeface="HelveticaNeueLT Pro 95 Blk" pitchFamily="34" charset="0"/>
              </a:rPr>
              <a:t>a </a:t>
            </a:r>
            <a:r>
              <a:rPr lang="en-US" sz="1400" dirty="0">
                <a:latin typeface="HelveticaNeueLT Pro 95 Blk" pitchFamily="34" charset="0"/>
              </a:rPr>
              <a:t>sectiilor clubului </a:t>
            </a:r>
            <a:r>
              <a:rPr lang="ro-RO" sz="1400" dirty="0" smtClean="0">
                <a:latin typeface="HelveticaNeueLT Pro 95 Blk" pitchFamily="34" charset="0"/>
              </a:rPr>
              <a:t>în </a:t>
            </a:r>
            <a:r>
              <a:rPr lang="ro-RO" sz="1400" dirty="0">
                <a:latin typeface="HelveticaNeueLT Pro 95 Blk" pitchFamily="34" charset="0"/>
              </a:rPr>
              <a:t>mediul online </a:t>
            </a:r>
            <a:r>
              <a:rPr lang="en-US" sz="1400" dirty="0">
                <a:latin typeface="HelveticaNeueLT Pro"/>
              </a:rPr>
              <a:t>am realizat </a:t>
            </a:r>
            <a:r>
              <a:rPr lang="ro-RO" sz="1400" dirty="0">
                <a:latin typeface="HelveticaNeueLT Pro"/>
              </a:rPr>
              <a:t>canalul de comunicare </a:t>
            </a:r>
            <a:r>
              <a:rPr lang="ro-RO" sz="1400" dirty="0">
                <a:latin typeface="HelveticaNeueLT Pro 95 Blk" pitchFamily="34" charset="0"/>
              </a:rPr>
              <a:t>CSMB TV</a:t>
            </a:r>
            <a:r>
              <a:rPr lang="ro-RO" sz="1400" dirty="0">
                <a:latin typeface="HelveticaNeueLT Pro"/>
              </a:rPr>
              <a:t>, un </a:t>
            </a:r>
            <a:r>
              <a:rPr lang="ro-RO" sz="1400" dirty="0">
                <a:latin typeface="HelveticaNeueLT Pro 95 Blk" pitchFamily="34" charset="0"/>
              </a:rPr>
              <a:t>concept de studio propriu</a:t>
            </a:r>
            <a:r>
              <a:rPr lang="ro-RO" sz="1400" dirty="0">
                <a:latin typeface="HelveticaNeueLT Pro"/>
              </a:rPr>
              <a:t> al clubului </a:t>
            </a:r>
            <a:r>
              <a:rPr lang="ro-RO" sz="1400" dirty="0" smtClean="0">
                <a:latin typeface="HelveticaNeueLT Pro"/>
              </a:rPr>
              <a:t>în </a:t>
            </a:r>
            <a:r>
              <a:rPr lang="ro-RO" sz="1400" dirty="0">
                <a:latin typeface="HelveticaNeueLT Pro"/>
              </a:rPr>
              <a:t>care staff-ul, sportivii, specialiștii </a:t>
            </a:r>
            <a:r>
              <a:rPr lang="en-US" sz="1400" dirty="0">
                <a:latin typeface="HelveticaNeueLT Pro"/>
              </a:rPr>
              <a:t>au </a:t>
            </a:r>
            <a:r>
              <a:rPr lang="ro-RO" sz="1400" dirty="0">
                <a:latin typeface="HelveticaNeueLT Pro"/>
              </a:rPr>
              <a:t>un slot orar săptămânal </a:t>
            </a:r>
            <a:r>
              <a:rPr lang="ro-RO" sz="1400" dirty="0" smtClean="0">
                <a:latin typeface="HelveticaNeueLT Pro"/>
              </a:rPr>
              <a:t>în </a:t>
            </a:r>
            <a:r>
              <a:rPr lang="ro-RO" sz="1400" dirty="0">
                <a:latin typeface="HelveticaNeueLT Pro"/>
              </a:rPr>
              <a:t>care prez</a:t>
            </a:r>
            <a:r>
              <a:rPr lang="en-US" sz="1400" dirty="0" smtClean="0">
                <a:latin typeface="HelveticaNeueLT Pro"/>
              </a:rPr>
              <a:t>int</a:t>
            </a:r>
            <a:r>
              <a:rPr lang="ro-RO" sz="1400" dirty="0" smtClean="0">
                <a:latin typeface="HelveticaNeueLT Pro"/>
              </a:rPr>
              <a:t>ă </a:t>
            </a:r>
            <a:r>
              <a:rPr lang="ro-RO" sz="1400" dirty="0">
                <a:latin typeface="HelveticaNeueLT Pro"/>
              </a:rPr>
              <a:t>obiectivele </a:t>
            </a:r>
            <a:r>
              <a:rPr lang="ro-RO" sz="1400" dirty="0" smtClean="0">
                <a:latin typeface="HelveticaNeueLT Pro"/>
              </a:rPr>
              <a:t>și </a:t>
            </a:r>
            <a:r>
              <a:rPr lang="ro-RO" sz="1400" dirty="0">
                <a:latin typeface="HelveticaNeueLT Pro"/>
              </a:rPr>
              <a:t>performanțele realizate.</a:t>
            </a:r>
            <a:endParaRPr lang="en-US" sz="1400" dirty="0">
              <a:latin typeface="HelveticaNeueLT Pro"/>
            </a:endParaRPr>
          </a:p>
          <a:p>
            <a:endParaRPr lang="en-US" sz="1400" dirty="0">
              <a:latin typeface="HelveticaNeueLT Pro"/>
            </a:endParaRPr>
          </a:p>
          <a:p>
            <a:r>
              <a:rPr lang="ro-RO" sz="1400" dirty="0">
                <a:latin typeface="HelveticaNeueLT Pro"/>
              </a:rPr>
              <a:t>Prin acest studio </a:t>
            </a:r>
            <a:r>
              <a:rPr lang="ro-RO" sz="1400" dirty="0" smtClean="0">
                <a:latin typeface="HelveticaNeueLT Pro"/>
              </a:rPr>
              <a:t>și prin emisiunile </a:t>
            </a:r>
            <a:r>
              <a:rPr lang="ro-RO" sz="1400" dirty="0">
                <a:latin typeface="HelveticaNeueLT Pro"/>
              </a:rPr>
              <a:t>realizate avem oportunitatea de a promova </a:t>
            </a:r>
            <a:r>
              <a:rPr lang="en-US" sz="1400" dirty="0">
                <a:latin typeface="HelveticaNeueLT Pro"/>
              </a:rPr>
              <a:t>toate sporturile</a:t>
            </a:r>
            <a:r>
              <a:rPr lang="ro-RO" sz="1400" dirty="0">
                <a:latin typeface="HelveticaNeueLT Pro"/>
              </a:rPr>
              <a:t> </a:t>
            </a:r>
            <a:r>
              <a:rPr lang="ro-RO" sz="1400" dirty="0" smtClean="0">
                <a:latin typeface="HelveticaNeueLT Pro"/>
              </a:rPr>
              <a:t>către </a:t>
            </a:r>
            <a:r>
              <a:rPr lang="ro-RO" sz="1400" dirty="0">
                <a:latin typeface="HelveticaNeueLT Pro"/>
              </a:rPr>
              <a:t>public</a:t>
            </a:r>
            <a:r>
              <a:rPr lang="en-US" sz="1400" dirty="0">
                <a:latin typeface="HelveticaNeueLT Pro"/>
              </a:rPr>
              <a:t>.</a:t>
            </a:r>
          </a:p>
          <a:p>
            <a:endParaRPr lang="en-US" sz="1400" dirty="0">
              <a:latin typeface="HelveticaNeueLT Pro"/>
            </a:endParaRPr>
          </a:p>
        </p:txBody>
      </p:sp>
    </p:spTree>
    <p:extLst>
      <p:ext uri="{BB962C8B-B14F-4D97-AF65-F5344CB8AC3E}">
        <p14:creationId xmlns:p14="http://schemas.microsoft.com/office/powerpoint/2010/main" val="31671054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AD5990D-8116-A24A-BDCD-D3052962C6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91" y="76200"/>
            <a:ext cx="6972300" cy="5791200"/>
          </a:xfrm>
          <a:prstGeom prst="rect">
            <a:avLst/>
          </a:prstGeom>
        </p:spPr>
      </p:pic>
      <p:pic>
        <p:nvPicPr>
          <p:cNvPr id="5" name="Picture 4">
            <a:extLst>
              <a:ext uri="{FF2B5EF4-FFF2-40B4-BE49-F238E27FC236}">
                <a16:creationId xmlns="" xmlns:a16="http://schemas.microsoft.com/office/drawing/2014/main" id="{28A0F82B-CB41-0B44-B3DA-C148044A4B6E}"/>
              </a:ext>
            </a:extLst>
          </p:cNvPr>
          <p:cNvPicPr>
            <a:picLocks noChangeAspect="1"/>
          </p:cNvPicPr>
          <p:nvPr/>
        </p:nvPicPr>
        <p:blipFill>
          <a:blip r:embed="rId3"/>
          <a:stretch>
            <a:fillRect/>
          </a:stretch>
        </p:blipFill>
        <p:spPr>
          <a:xfrm>
            <a:off x="6781800" y="228600"/>
            <a:ext cx="2128489" cy="3285917"/>
          </a:xfrm>
          <a:prstGeom prst="rect">
            <a:avLst/>
          </a:prstGeom>
        </p:spPr>
      </p:pic>
      <p:pic>
        <p:nvPicPr>
          <p:cNvPr id="7" name="Picture 6">
            <a:extLst>
              <a:ext uri="{FF2B5EF4-FFF2-40B4-BE49-F238E27FC236}">
                <a16:creationId xmlns="" xmlns:a16="http://schemas.microsoft.com/office/drawing/2014/main" id="{1E24142B-100D-9544-B6B3-022D055D5A1F}"/>
              </a:ext>
            </a:extLst>
          </p:cNvPr>
          <p:cNvPicPr>
            <a:picLocks noChangeAspect="1"/>
          </p:cNvPicPr>
          <p:nvPr/>
        </p:nvPicPr>
        <p:blipFill>
          <a:blip r:embed="rId4"/>
          <a:stretch>
            <a:fillRect/>
          </a:stretch>
        </p:blipFill>
        <p:spPr>
          <a:xfrm>
            <a:off x="6781800" y="3666918"/>
            <a:ext cx="2054861" cy="3038682"/>
          </a:xfrm>
          <a:prstGeom prst="rect">
            <a:avLst/>
          </a:prstGeom>
        </p:spPr>
      </p:pic>
    </p:spTree>
    <p:extLst>
      <p:ext uri="{BB962C8B-B14F-4D97-AF65-F5344CB8AC3E}">
        <p14:creationId xmlns:p14="http://schemas.microsoft.com/office/powerpoint/2010/main" val="3874446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92796B8-0810-A849-8D85-322F123964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47698"/>
            <a:ext cx="9144000" cy="4153052"/>
          </a:xfrm>
          <a:prstGeom prst="rect">
            <a:avLst/>
          </a:prstGeom>
        </p:spPr>
      </p:pic>
      <p:pic>
        <p:nvPicPr>
          <p:cNvPr id="6" name="Picture 5">
            <a:extLst>
              <a:ext uri="{FF2B5EF4-FFF2-40B4-BE49-F238E27FC236}">
                <a16:creationId xmlns="" xmlns:a16="http://schemas.microsoft.com/office/drawing/2014/main" id="{1790EAB8-A8E0-174D-8E2D-420F5F7A9BF7}"/>
              </a:ext>
            </a:extLst>
          </p:cNvPr>
          <p:cNvPicPr>
            <a:picLocks noChangeAspect="1"/>
          </p:cNvPicPr>
          <p:nvPr/>
        </p:nvPicPr>
        <p:blipFill>
          <a:blip r:embed="rId3"/>
          <a:stretch>
            <a:fillRect/>
          </a:stretch>
        </p:blipFill>
        <p:spPr>
          <a:xfrm>
            <a:off x="193191" y="949706"/>
            <a:ext cx="4015555" cy="897993"/>
          </a:xfrm>
          <a:prstGeom prst="rect">
            <a:avLst/>
          </a:prstGeom>
        </p:spPr>
      </p:pic>
      <p:sp>
        <p:nvSpPr>
          <p:cNvPr id="7" name="TextBox 6">
            <a:extLst>
              <a:ext uri="{FF2B5EF4-FFF2-40B4-BE49-F238E27FC236}">
                <a16:creationId xmlns="" xmlns:a16="http://schemas.microsoft.com/office/drawing/2014/main" id="{D98E2E0E-2F2D-204F-8A03-15C64099F0FB}"/>
              </a:ext>
            </a:extLst>
          </p:cNvPr>
          <p:cNvSpPr txBox="1"/>
          <p:nvPr/>
        </p:nvSpPr>
        <p:spPr>
          <a:xfrm>
            <a:off x="4957660" y="1034909"/>
            <a:ext cx="3906839" cy="900246"/>
          </a:xfrm>
          <a:prstGeom prst="rect">
            <a:avLst/>
          </a:prstGeom>
          <a:noFill/>
        </p:spPr>
        <p:txBody>
          <a:bodyPr wrap="none" rtlCol="0">
            <a:spAutoFit/>
          </a:bodyPr>
          <a:lstStyle/>
          <a:p>
            <a:r>
              <a:rPr lang="ro-RO" sz="2625" b="1" dirty="0">
                <a:solidFill>
                  <a:prstClr val="black"/>
                </a:solidFill>
                <a:latin typeface="HelveticaNeueLT Pro"/>
              </a:rPr>
              <a:t>CSM </a:t>
            </a:r>
            <a:r>
              <a:rPr lang="ro-RO" sz="2625" b="1" dirty="0" err="1">
                <a:solidFill>
                  <a:prstClr val="black"/>
                </a:solidFill>
                <a:latin typeface="HelveticaNeueLT Pro"/>
              </a:rPr>
              <a:t>Bucharest</a:t>
            </a:r>
            <a:r>
              <a:rPr lang="ro-RO" sz="2625" b="1" dirty="0">
                <a:solidFill>
                  <a:prstClr val="black"/>
                </a:solidFill>
                <a:latin typeface="HelveticaNeueLT Pro"/>
              </a:rPr>
              <a:t> </a:t>
            </a:r>
            <a:r>
              <a:rPr lang="ro-RO" sz="2625" b="1" dirty="0" err="1">
                <a:solidFill>
                  <a:prstClr val="black"/>
                </a:solidFill>
                <a:latin typeface="HelveticaNeueLT Pro"/>
              </a:rPr>
              <a:t>Official</a:t>
            </a:r>
            <a:endParaRPr lang="ro-RO" sz="2625" b="1" dirty="0">
              <a:solidFill>
                <a:prstClr val="black"/>
              </a:solidFill>
              <a:latin typeface="HelveticaNeueLT Pro"/>
            </a:endParaRPr>
          </a:p>
          <a:p>
            <a:r>
              <a:rPr lang="ro-RO" sz="2625" dirty="0">
                <a:solidFill>
                  <a:srgbClr val="FF0000"/>
                </a:solidFill>
                <a:latin typeface="HelveticaNeueLT Pro"/>
              </a:rPr>
              <a:t>SUBSCRIBERS: 2.288</a:t>
            </a:r>
          </a:p>
        </p:txBody>
      </p:sp>
    </p:spTree>
    <p:extLst>
      <p:ext uri="{BB962C8B-B14F-4D97-AF65-F5344CB8AC3E}">
        <p14:creationId xmlns:p14="http://schemas.microsoft.com/office/powerpoint/2010/main" val="3069275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E46F9F5-D4C1-3B49-8B77-D3EB724907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04800"/>
            <a:ext cx="9144000" cy="3653190"/>
          </a:xfrm>
          <a:prstGeom prst="rect">
            <a:avLst/>
          </a:prstGeom>
        </p:spPr>
      </p:pic>
      <p:pic>
        <p:nvPicPr>
          <p:cNvPr id="5" name="Picture 4">
            <a:extLst>
              <a:ext uri="{FF2B5EF4-FFF2-40B4-BE49-F238E27FC236}">
                <a16:creationId xmlns="" xmlns:a16="http://schemas.microsoft.com/office/drawing/2014/main" id="{472D7B7C-629E-D343-BFDD-74527618E7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723895"/>
            <a:ext cx="2057400" cy="2257601"/>
          </a:xfrm>
          <a:prstGeom prst="rect">
            <a:avLst/>
          </a:prstGeom>
        </p:spPr>
      </p:pic>
      <p:pic>
        <p:nvPicPr>
          <p:cNvPr id="11" name="Picture 10">
            <a:extLst>
              <a:ext uri="{FF2B5EF4-FFF2-40B4-BE49-F238E27FC236}">
                <a16:creationId xmlns="" xmlns:a16="http://schemas.microsoft.com/office/drawing/2014/main" id="{E50D1C15-42FC-A04E-AD6C-935844C82D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9081" y="4623315"/>
            <a:ext cx="1922915" cy="1186135"/>
          </a:xfrm>
          <a:prstGeom prst="rect">
            <a:avLst/>
          </a:prstGeom>
        </p:spPr>
      </p:pic>
      <p:pic>
        <p:nvPicPr>
          <p:cNvPr id="13" name="Picture 12">
            <a:extLst>
              <a:ext uri="{FF2B5EF4-FFF2-40B4-BE49-F238E27FC236}">
                <a16:creationId xmlns="" xmlns:a16="http://schemas.microsoft.com/office/drawing/2014/main" id="{39C38D96-A57C-8F45-99D6-DA3B768B10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9782" y="4622919"/>
            <a:ext cx="1926380" cy="1188272"/>
          </a:xfrm>
          <a:prstGeom prst="rect">
            <a:avLst/>
          </a:prstGeom>
        </p:spPr>
      </p:pic>
      <p:pic>
        <p:nvPicPr>
          <p:cNvPr id="15" name="Picture 14">
            <a:extLst>
              <a:ext uri="{FF2B5EF4-FFF2-40B4-BE49-F238E27FC236}">
                <a16:creationId xmlns="" xmlns:a16="http://schemas.microsoft.com/office/drawing/2014/main" id="{9BA83474-CAAB-FB4A-A406-FF8E040901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62079" y="4623315"/>
            <a:ext cx="1907432" cy="1186134"/>
          </a:xfrm>
          <a:prstGeom prst="rect">
            <a:avLst/>
          </a:prstGeom>
        </p:spPr>
      </p:pic>
    </p:spTree>
    <p:extLst>
      <p:ext uri="{BB962C8B-B14F-4D97-AF65-F5344CB8AC3E}">
        <p14:creationId xmlns:p14="http://schemas.microsoft.com/office/powerpoint/2010/main" val="3397079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B0FCF7C-3B12-504F-A992-C24388EF9B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43" y="4351982"/>
            <a:ext cx="2438933" cy="1506400"/>
          </a:xfrm>
          <a:prstGeom prst="rect">
            <a:avLst/>
          </a:prstGeom>
        </p:spPr>
      </p:pic>
      <p:pic>
        <p:nvPicPr>
          <p:cNvPr id="7" name="Picture 6">
            <a:extLst>
              <a:ext uri="{FF2B5EF4-FFF2-40B4-BE49-F238E27FC236}">
                <a16:creationId xmlns="" xmlns:a16="http://schemas.microsoft.com/office/drawing/2014/main" id="{DD93EAC9-8A2F-F441-AD44-8D1EBFAEBD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3391525"/>
          </a:xfrm>
          <a:prstGeom prst="rect">
            <a:avLst/>
          </a:prstGeom>
        </p:spPr>
      </p:pic>
      <p:pic>
        <p:nvPicPr>
          <p:cNvPr id="16" name="Picture 15">
            <a:extLst>
              <a:ext uri="{FF2B5EF4-FFF2-40B4-BE49-F238E27FC236}">
                <a16:creationId xmlns="" xmlns:a16="http://schemas.microsoft.com/office/drawing/2014/main" id="{A1E4C272-EB5B-2A4F-BCE0-C79AC8D42B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10540" y="4351983"/>
            <a:ext cx="4133461" cy="1520157"/>
          </a:xfrm>
          <a:prstGeom prst="rect">
            <a:avLst/>
          </a:prstGeom>
        </p:spPr>
      </p:pic>
      <p:pic>
        <p:nvPicPr>
          <p:cNvPr id="17" name="Picture 16">
            <a:extLst>
              <a:ext uri="{FF2B5EF4-FFF2-40B4-BE49-F238E27FC236}">
                <a16:creationId xmlns="" xmlns:a16="http://schemas.microsoft.com/office/drawing/2014/main" id="{0E0DB74F-3CAA-464E-8E54-F8E5DEA0EC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43294" y="4351982"/>
            <a:ext cx="2436210" cy="1504718"/>
          </a:xfrm>
          <a:prstGeom prst="rect">
            <a:avLst/>
          </a:prstGeom>
        </p:spPr>
      </p:pic>
    </p:spTree>
    <p:extLst>
      <p:ext uri="{BB962C8B-B14F-4D97-AF65-F5344CB8AC3E}">
        <p14:creationId xmlns:p14="http://schemas.microsoft.com/office/powerpoint/2010/main" val="1872676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549D0F7-3BCF-464C-85B8-F7FC152F6402}"/>
              </a:ext>
            </a:extLst>
          </p:cNvPr>
          <p:cNvPicPr>
            <a:picLocks noChangeAspect="1"/>
          </p:cNvPicPr>
          <p:nvPr/>
        </p:nvPicPr>
        <p:blipFill>
          <a:blip r:embed="rId2"/>
          <a:stretch>
            <a:fillRect/>
          </a:stretch>
        </p:blipFill>
        <p:spPr>
          <a:xfrm>
            <a:off x="0" y="1143000"/>
            <a:ext cx="6622088" cy="4129709"/>
          </a:xfrm>
          <a:prstGeom prst="rect">
            <a:avLst/>
          </a:prstGeom>
        </p:spPr>
      </p:pic>
      <p:sp>
        <p:nvSpPr>
          <p:cNvPr id="4" name="TextBox 3">
            <a:extLst>
              <a:ext uri="{FF2B5EF4-FFF2-40B4-BE49-F238E27FC236}">
                <a16:creationId xmlns="" xmlns:a16="http://schemas.microsoft.com/office/drawing/2014/main" id="{CE9F0B4D-BC51-5249-BDD2-94FCB56861B2}"/>
              </a:ext>
            </a:extLst>
          </p:cNvPr>
          <p:cNvSpPr txBox="1"/>
          <p:nvPr/>
        </p:nvSpPr>
        <p:spPr>
          <a:xfrm>
            <a:off x="5486400" y="990600"/>
            <a:ext cx="3657599" cy="3958776"/>
          </a:xfrm>
          <a:prstGeom prst="rect">
            <a:avLst/>
          </a:prstGeom>
          <a:noFill/>
        </p:spPr>
        <p:txBody>
          <a:bodyPr wrap="square" rtlCol="0">
            <a:spAutoFit/>
          </a:bodyPr>
          <a:lstStyle/>
          <a:p>
            <a:r>
              <a:rPr lang="ro-RO" sz="2625" b="1" dirty="0" err="1">
                <a:latin typeface="HelveticaNeueLT Pro"/>
              </a:rPr>
              <a:t>csm_bucharest</a:t>
            </a:r>
            <a:endParaRPr lang="ro-RO" sz="2625" b="1" dirty="0">
              <a:latin typeface="HelveticaNeueLT Pro"/>
            </a:endParaRPr>
          </a:p>
          <a:p>
            <a:endParaRPr lang="ro-RO" sz="1875" b="1" dirty="0">
              <a:latin typeface="HelveticaNeueLT Pro"/>
            </a:endParaRPr>
          </a:p>
          <a:p>
            <a:r>
              <a:rPr lang="ro-RO" sz="2625" dirty="0">
                <a:solidFill>
                  <a:srgbClr val="FF0000"/>
                </a:solidFill>
                <a:latin typeface="HelveticaNeueLT Pro"/>
              </a:rPr>
              <a:t>Ianuarie 2019: </a:t>
            </a:r>
          </a:p>
          <a:p>
            <a:r>
              <a:rPr lang="ro-RO" sz="2625" dirty="0">
                <a:solidFill>
                  <a:srgbClr val="FF0000"/>
                </a:solidFill>
                <a:latin typeface="HelveticaNeueLT Pro"/>
              </a:rPr>
              <a:t>9.559 </a:t>
            </a:r>
            <a:r>
              <a:rPr lang="ro-RO" sz="2625" dirty="0" err="1">
                <a:solidFill>
                  <a:srgbClr val="FF0000"/>
                </a:solidFill>
                <a:latin typeface="HelveticaNeueLT Pro"/>
              </a:rPr>
              <a:t>urmaritori</a:t>
            </a:r>
            <a:endParaRPr lang="ro-RO" sz="2625" dirty="0">
              <a:solidFill>
                <a:srgbClr val="FF0000"/>
              </a:solidFill>
              <a:latin typeface="HelveticaNeueLT Pro"/>
            </a:endParaRPr>
          </a:p>
          <a:p>
            <a:endParaRPr lang="ro-RO" sz="2625" dirty="0">
              <a:solidFill>
                <a:srgbClr val="FF0000"/>
              </a:solidFill>
              <a:latin typeface="HelveticaNeueLT Pro"/>
            </a:endParaRPr>
          </a:p>
          <a:p>
            <a:r>
              <a:rPr lang="ro-RO" sz="2625" dirty="0">
                <a:solidFill>
                  <a:srgbClr val="FF0000"/>
                </a:solidFill>
                <a:latin typeface="HelveticaNeueLT Pro"/>
              </a:rPr>
              <a:t>Ianuarie 2018:</a:t>
            </a:r>
          </a:p>
          <a:p>
            <a:r>
              <a:rPr lang="ro-RO" sz="2625" dirty="0">
                <a:solidFill>
                  <a:srgbClr val="FF0000"/>
                </a:solidFill>
                <a:latin typeface="HelveticaNeueLT Pro"/>
              </a:rPr>
              <a:t>4.106 </a:t>
            </a:r>
            <a:r>
              <a:rPr lang="ro-RO" sz="2625" dirty="0" err="1">
                <a:solidFill>
                  <a:srgbClr val="FF0000"/>
                </a:solidFill>
                <a:latin typeface="HelveticaNeueLT Pro"/>
              </a:rPr>
              <a:t>urmaritori</a:t>
            </a:r>
            <a:endParaRPr lang="ro-RO" sz="2625" dirty="0">
              <a:solidFill>
                <a:srgbClr val="FF0000"/>
              </a:solidFill>
              <a:latin typeface="HelveticaNeueLT Pro"/>
            </a:endParaRPr>
          </a:p>
          <a:p>
            <a:endParaRPr lang="ro-RO" sz="1875" dirty="0">
              <a:latin typeface="HelveticaNeueLT Pro"/>
            </a:endParaRPr>
          </a:p>
          <a:p>
            <a:r>
              <a:rPr lang="ro-RO" sz="1875" dirty="0">
                <a:latin typeface="HelveticaNeueLT Pro"/>
              </a:rPr>
              <a:t>Vizibilitate/luna: </a:t>
            </a:r>
          </a:p>
          <a:p>
            <a:r>
              <a:rPr lang="ro-RO" sz="1875" dirty="0">
                <a:latin typeface="HelveticaNeueLT Pro"/>
              </a:rPr>
              <a:t>+50.000 conturi </a:t>
            </a:r>
          </a:p>
          <a:p>
            <a:endParaRPr lang="ro-RO" sz="1875" dirty="0">
              <a:latin typeface="Avenir Roman" panose="02000503020000020003" pitchFamily="2" charset="0"/>
            </a:endParaRPr>
          </a:p>
        </p:txBody>
      </p:sp>
    </p:spTree>
    <p:extLst>
      <p:ext uri="{BB962C8B-B14F-4D97-AF65-F5344CB8AC3E}">
        <p14:creationId xmlns:p14="http://schemas.microsoft.com/office/powerpoint/2010/main" val="2954366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a:bodyPr>
          <a:lstStyle/>
          <a:p>
            <a:r>
              <a:rPr lang="en-US" dirty="0"/>
              <a:t> </a:t>
            </a:r>
            <a:br>
              <a:rPr lang="en-US" dirty="0"/>
            </a:br>
            <a:endParaRPr lang="en-US" dirty="0"/>
          </a:p>
        </p:txBody>
      </p:sp>
      <p:pic>
        <p:nvPicPr>
          <p:cNvPr id="6" name="Picture 5"/>
          <p:cNvPicPr/>
          <p:nvPr/>
        </p:nvPicPr>
        <p:blipFill>
          <a:blip r:embed="rId3" cstate="screen">
            <a:extLst>
              <a:ext uri="{28A0092B-C50C-407E-A947-70E740481C1C}">
                <a14:useLocalDpi xmlns:a14="http://schemas.microsoft.com/office/drawing/2010/main"/>
              </a:ext>
            </a:extLst>
          </a:blip>
          <a:stretch>
            <a:fillRect/>
          </a:stretch>
        </p:blipFill>
        <p:spPr>
          <a:xfrm>
            <a:off x="3887787" y="457200"/>
            <a:ext cx="943610" cy="1259840"/>
          </a:xfrm>
          <a:prstGeom prst="rect">
            <a:avLst/>
          </a:prstGeom>
        </p:spPr>
      </p:pic>
      <p:sp>
        <p:nvSpPr>
          <p:cNvPr id="7" name="Rectangle 6"/>
          <p:cNvSpPr/>
          <p:nvPr/>
        </p:nvSpPr>
        <p:spPr>
          <a:xfrm>
            <a:off x="2185352"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8" name="Picture 7"/>
          <p:cNvPicPr/>
          <p:nvPr/>
        </p:nvPicPr>
        <p:blipFill>
          <a:blip r:embed="rId4" cstate="screen">
            <a:extLst>
              <a:ext uri="{28A0092B-C50C-407E-A947-70E740481C1C}">
                <a14:useLocalDpi xmlns:a14="http://schemas.microsoft.com/office/drawing/2010/main"/>
              </a:ext>
            </a:extLst>
          </a:blip>
          <a:stretch>
            <a:fillRect/>
          </a:stretch>
        </p:blipFill>
        <p:spPr>
          <a:xfrm>
            <a:off x="6338252" y="501015"/>
            <a:ext cx="1691640" cy="634365"/>
          </a:xfrm>
          <a:prstGeom prst="rect">
            <a:avLst/>
          </a:prstGeom>
        </p:spPr>
      </p:pic>
      <p:sp>
        <p:nvSpPr>
          <p:cNvPr id="9" name="Rectangle 8"/>
          <p:cNvSpPr/>
          <p:nvPr/>
        </p:nvSpPr>
        <p:spPr>
          <a:xfrm>
            <a:off x="384810" y="669290"/>
            <a:ext cx="629602"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dirty="0">
              <a:solidFill>
                <a:prstClr val="white"/>
              </a:solidFill>
            </a:endParaRPr>
          </a:p>
        </p:txBody>
      </p:sp>
      <p:sp>
        <p:nvSpPr>
          <p:cNvPr id="10" name="Rectangle 9"/>
          <p:cNvSpPr/>
          <p:nvPr/>
        </p:nvSpPr>
        <p:spPr>
          <a:xfrm>
            <a:off x="7964486" y="669290"/>
            <a:ext cx="874713"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sz="1100" dirty="0">
              <a:solidFill>
                <a:prstClr val="white"/>
              </a:solidFill>
              <a:ea typeface="HelveticaNeueLT Pro 55 Roman"/>
              <a:cs typeface="Times New Roman"/>
            </a:endParaRPr>
          </a:p>
        </p:txBody>
      </p:sp>
      <p:pic>
        <p:nvPicPr>
          <p:cNvPr id="11" name="Picture 10"/>
          <p:cNvPicPr/>
          <p:nvPr/>
        </p:nvPicPr>
        <p:blipFill>
          <a:blip r:embed="rId6" cstate="screen">
            <a:extLst>
              <a:ext uri="{28A0092B-C50C-407E-A947-70E740481C1C}">
                <a14:useLocalDpi xmlns:a14="http://schemas.microsoft.com/office/drawing/2010/main"/>
              </a:ext>
            </a:extLst>
          </a:blip>
          <a:stretch>
            <a:fillRect/>
          </a:stretch>
        </p:blipFill>
        <p:spPr>
          <a:xfrm>
            <a:off x="819818" y="86677"/>
            <a:ext cx="1609344" cy="1463040"/>
          </a:xfrm>
          <a:prstGeom prst="rect">
            <a:avLst/>
          </a:prstGeom>
        </p:spPr>
      </p:pic>
      <p:sp>
        <p:nvSpPr>
          <p:cNvPr id="12" name="Rectangle 11"/>
          <p:cNvSpPr/>
          <p:nvPr/>
        </p:nvSpPr>
        <p:spPr>
          <a:xfrm>
            <a:off x="4865687"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3" name="Picture 12"/>
          <p:cNvPicPr/>
          <p:nvPr/>
        </p:nvPicPr>
        <p:blipFill>
          <a:blip r:embed="rId7">
            <a:extLst>
              <a:ext uri="{28A0092B-C50C-407E-A947-70E740481C1C}">
                <a14:useLocalDpi xmlns:a14="http://schemas.microsoft.com/office/drawing/2010/main"/>
              </a:ext>
            </a:extLst>
          </a:blip>
          <a:stretch>
            <a:fillRect/>
          </a:stretch>
        </p:blipFill>
        <p:spPr>
          <a:xfrm>
            <a:off x="1238250" y="6121400"/>
            <a:ext cx="1205230" cy="140970"/>
          </a:xfrm>
          <a:prstGeom prst="rect">
            <a:avLst/>
          </a:prstGeom>
        </p:spPr>
      </p:pic>
      <p:sp>
        <p:nvSpPr>
          <p:cNvPr id="14" name="Rectangle 13"/>
          <p:cNvSpPr/>
          <p:nvPr/>
        </p:nvSpPr>
        <p:spPr>
          <a:xfrm>
            <a:off x="2482850" y="6164580"/>
            <a:ext cx="62763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5" name="Rectangle 14"/>
          <p:cNvSpPr/>
          <p:nvPr/>
        </p:nvSpPr>
        <p:spPr>
          <a:xfrm>
            <a:off x="384810" y="6169660"/>
            <a:ext cx="8026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o-RO" sz="1100">
                <a:solidFill>
                  <a:prstClr val="white"/>
                </a:solidFill>
                <a:ea typeface="HelveticaNeueLT Pro 55 Roman"/>
                <a:cs typeface="Times New Roman"/>
              </a:rPr>
              <a:t>          </a:t>
            </a:r>
            <a:endParaRPr lang="en-US" sz="1100">
              <a:solidFill>
                <a:prstClr val="white"/>
              </a:solidFill>
              <a:ea typeface="HelveticaNeueLT Pro 55 Roman"/>
              <a:cs typeface="Times New Roman"/>
            </a:endParaRPr>
          </a:p>
        </p:txBody>
      </p:sp>
      <p:sp>
        <p:nvSpPr>
          <p:cNvPr id="16" name="Text Box 2"/>
          <p:cNvSpPr txBox="1">
            <a:spLocks noChangeArrowheads="1"/>
          </p:cNvSpPr>
          <p:nvPr/>
        </p:nvSpPr>
        <p:spPr bwMode="auto">
          <a:xfrm>
            <a:off x="2419985" y="6248400"/>
            <a:ext cx="4759960" cy="4876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600">
                <a:solidFill>
                  <a:srgbClr val="17427C"/>
                </a:solidFill>
                <a:latin typeface="HelveticaNeueLT Pro 55 Roman"/>
                <a:ea typeface="HelveticaNeueLT Pro 55 Roman"/>
                <a:cs typeface="Times New Roman"/>
              </a:rPr>
              <a:t>Calea Vitan, nr. 242, etaj 1, Sector 3, București, tel: +4 (021) 313.66.33, fax: +4 (021) 317.42.48, e-mail: office@csmbucuresti.ro</a:t>
            </a:r>
            <a:br>
              <a:rPr lang="en-US" sz="600">
                <a:solidFill>
                  <a:srgbClr val="17427C"/>
                </a:solidFill>
                <a:latin typeface="HelveticaNeueLT Pro 55 Roman"/>
                <a:ea typeface="HelveticaNeueLT Pro 55 Roman"/>
                <a:cs typeface="Times New Roman"/>
              </a:rPr>
            </a:br>
            <a:r>
              <a:rPr lang="en-US" sz="600">
                <a:solidFill>
                  <a:srgbClr val="17427C"/>
                </a:solidFill>
                <a:latin typeface="HelveticaNeueLT Pro 55 Roman"/>
                <a:ea typeface="HelveticaNeueLT Pro 55 Roman"/>
                <a:cs typeface="Times New Roman"/>
              </a:rPr>
              <a:t>www.csmbucuresti.ro</a:t>
            </a:r>
            <a:r>
              <a:rPr lang="en-US" sz="600">
                <a:solidFill>
                  <a:srgbClr val="262B33"/>
                </a:solidFill>
                <a:latin typeface="HelveticaNeueLT Pro 55 Roman"/>
                <a:ea typeface="HelveticaNeueLT Pro 55 Roman"/>
                <a:cs typeface="Courier New"/>
              </a:rPr>
              <a:t/>
            </a:r>
            <a:br>
              <a:rPr lang="en-US" sz="600">
                <a:solidFill>
                  <a:srgbClr val="262B33"/>
                </a:solidFill>
                <a:latin typeface="HelveticaNeueLT Pro 55 Roman"/>
                <a:ea typeface="HelveticaNeueLT Pro 55 Roman"/>
                <a:cs typeface="Courier New"/>
              </a:rPr>
            </a:br>
            <a:r>
              <a:rPr lang="en-US" sz="600">
                <a:solidFill>
                  <a:srgbClr val="1F497D"/>
                </a:solidFill>
                <a:latin typeface="HelveticaNeueLT Pro 55 Roman"/>
                <a:ea typeface="HelveticaNeueLT Pro 55 Roman"/>
                <a:cs typeface="Courier New"/>
              </a:rPr>
              <a:t>CSM București operează conform Regulamentului UE nr. 629/2016 privind protecția datelor personale</a:t>
            </a:r>
            <a:endParaRPr lang="en-US" sz="1100">
              <a:solidFill>
                <a:prstClr val="black"/>
              </a:solidFill>
              <a:latin typeface="HelveticaNeueLT Pro 55 Roman"/>
              <a:ea typeface="HelveticaNeueLT Pro 55 Roman"/>
              <a:cs typeface="Times New Roman"/>
            </a:endParaRPr>
          </a:p>
          <a:p>
            <a:pPr algn="ctr">
              <a:lnSpc>
                <a:spcPct val="115000"/>
              </a:lnSpc>
              <a:spcAft>
                <a:spcPts val="1000"/>
              </a:spcAft>
            </a:pPr>
            <a:r>
              <a:rPr lang="en-US" sz="600">
                <a:solidFill>
                  <a:srgbClr val="17427C"/>
                </a:solidFill>
                <a:latin typeface="HelveticaNeueLT Pro 55 Roman"/>
                <a:ea typeface="HelveticaNeueLT Pro 55 Roman"/>
                <a:cs typeface="Times New Roman"/>
              </a:rPr>
              <a:t> </a:t>
            </a:r>
            <a:endParaRPr lang="en-US" sz="1100">
              <a:solidFill>
                <a:prstClr val="black"/>
              </a:solidFill>
              <a:latin typeface="HelveticaNeueLT Pro 55 Roman"/>
              <a:ea typeface="HelveticaNeueLT Pro 55 Roman"/>
              <a:cs typeface="Times New Roman"/>
            </a:endParaRPr>
          </a:p>
        </p:txBody>
      </p:sp>
      <p:sp>
        <p:nvSpPr>
          <p:cNvPr id="4" name="TextBox 3"/>
          <p:cNvSpPr txBox="1"/>
          <p:nvPr/>
        </p:nvSpPr>
        <p:spPr>
          <a:xfrm>
            <a:off x="1567655" y="1603355"/>
            <a:ext cx="6834187" cy="707886"/>
          </a:xfrm>
          <a:prstGeom prst="rect">
            <a:avLst/>
          </a:prstGeom>
          <a:noFill/>
        </p:spPr>
        <p:txBody>
          <a:bodyPr wrap="square" rtlCol="0">
            <a:spAutoFit/>
          </a:bodyPr>
          <a:lstStyle/>
          <a:p>
            <a:pPr algn="ctr"/>
            <a:r>
              <a:rPr lang="en-US" sz="4000" b="1" dirty="0" err="1">
                <a:solidFill>
                  <a:schemeClr val="tx2">
                    <a:lumMod val="60000"/>
                    <a:lumOff val="40000"/>
                  </a:schemeClr>
                </a:solidFill>
              </a:rPr>
              <a:t>Obiective</a:t>
            </a:r>
            <a:r>
              <a:rPr lang="ro-RO" sz="4000" b="1" dirty="0">
                <a:solidFill>
                  <a:schemeClr val="tx2">
                    <a:lumMod val="60000"/>
                    <a:lumOff val="40000"/>
                  </a:schemeClr>
                </a:solidFill>
              </a:rPr>
              <a:t> </a:t>
            </a:r>
            <a:r>
              <a:rPr lang="ro-RO" sz="4000" b="1" dirty="0">
                <a:solidFill>
                  <a:schemeClr val="tx2">
                    <a:lumMod val="60000"/>
                    <a:lumOff val="40000"/>
                  </a:schemeClr>
                </a:solidFill>
                <a:latin typeface="HelveticaNeueLT Pro"/>
              </a:rPr>
              <a:t>generale</a:t>
            </a:r>
            <a:endParaRPr lang="en-US" sz="4000" b="1" dirty="0">
              <a:solidFill>
                <a:schemeClr val="tx2">
                  <a:lumMod val="60000"/>
                  <a:lumOff val="40000"/>
                </a:schemeClr>
              </a:solidFill>
              <a:latin typeface="HelveticaNeueLT Pro"/>
            </a:endParaRPr>
          </a:p>
        </p:txBody>
      </p:sp>
      <p:sp>
        <p:nvSpPr>
          <p:cNvPr id="3" name="Rectangle 2"/>
          <p:cNvSpPr/>
          <p:nvPr/>
        </p:nvSpPr>
        <p:spPr>
          <a:xfrm>
            <a:off x="644266" y="2364581"/>
            <a:ext cx="8153399" cy="3693319"/>
          </a:xfrm>
          <a:prstGeom prst="rect">
            <a:avLst/>
          </a:prstGeom>
        </p:spPr>
        <p:txBody>
          <a:bodyPr wrap="square">
            <a:spAutoFit/>
          </a:bodyPr>
          <a:lstStyle/>
          <a:p>
            <a:r>
              <a:rPr lang="en-US" b="1" dirty="0">
                <a:latin typeface="HelveticaNeueLT Pro"/>
              </a:rPr>
              <a:t>Sport de mas</a:t>
            </a:r>
            <a:r>
              <a:rPr lang="ro-RO" b="1" dirty="0">
                <a:latin typeface="HelveticaNeueLT Pro"/>
              </a:rPr>
              <a:t>ă</a:t>
            </a:r>
            <a:r>
              <a:rPr lang="en-US" b="1" dirty="0">
                <a:latin typeface="HelveticaNeueLT Pro"/>
              </a:rPr>
              <a:t> </a:t>
            </a:r>
            <a:r>
              <a:rPr lang="ro-RO" dirty="0">
                <a:latin typeface="HelveticaNeueLT Pro"/>
              </a:rPr>
              <a:t>– CSM București să fie asociat cu promovarea sportului și cu acțiuni educative, plecănd de la faptul ca România este unul dintre statele UE cu cel mai scăzut nivel de practicare a sportului în rândul populației, conform studiilor din ultimii ani. </a:t>
            </a:r>
          </a:p>
          <a:p>
            <a:endParaRPr lang="en-US" dirty="0">
              <a:latin typeface="HelveticaNeueLT Pro"/>
            </a:endParaRPr>
          </a:p>
          <a:p>
            <a:r>
              <a:rPr lang="en-US" b="1" dirty="0">
                <a:latin typeface="HelveticaNeueLT Pro"/>
              </a:rPr>
              <a:t>CCJ</a:t>
            </a:r>
            <a:r>
              <a:rPr lang="ro-RO" dirty="0">
                <a:latin typeface="HelveticaNeueLT Pro"/>
              </a:rPr>
              <a:t> – Centrul de Copii și Juniori să ofere posibilitatea copiilor din București să facă sport gratuit </a:t>
            </a:r>
          </a:p>
          <a:p>
            <a:endParaRPr lang="en-US" dirty="0">
              <a:latin typeface="HelveticaNeueLT Pro"/>
            </a:endParaRPr>
          </a:p>
          <a:p>
            <a:r>
              <a:rPr lang="en-US" b="1" dirty="0" err="1">
                <a:latin typeface="HelveticaNeueLT Pro"/>
              </a:rPr>
              <a:t>Performan</a:t>
            </a:r>
            <a:r>
              <a:rPr lang="ro-RO" b="1" dirty="0">
                <a:latin typeface="HelveticaNeueLT Pro"/>
              </a:rPr>
              <a:t>ță </a:t>
            </a:r>
            <a:r>
              <a:rPr lang="ro-RO" dirty="0">
                <a:latin typeface="HelveticaNeueLT Pro"/>
              </a:rPr>
              <a:t>– Cât mai mulți sportivi ai clubului să fie </a:t>
            </a:r>
            <a:r>
              <a:rPr lang="en-US" dirty="0" err="1">
                <a:latin typeface="HelveticaNeueLT Pro"/>
              </a:rPr>
              <a:t>promova</a:t>
            </a:r>
            <a:r>
              <a:rPr lang="ro-RO" dirty="0">
                <a:latin typeface="HelveticaNeueLT Pro"/>
              </a:rPr>
              <a:t>ți la loturile naționale și olimpice </a:t>
            </a:r>
          </a:p>
          <a:p>
            <a:endParaRPr lang="en-US" dirty="0">
              <a:latin typeface="HelveticaNeueLT Pro"/>
            </a:endParaRPr>
          </a:p>
          <a:p>
            <a:r>
              <a:rPr lang="en-US" b="1" dirty="0" err="1">
                <a:latin typeface="HelveticaNeueLT Pro"/>
              </a:rPr>
              <a:t>Promovarea</a:t>
            </a:r>
            <a:r>
              <a:rPr lang="en-US" b="1" dirty="0">
                <a:latin typeface="HelveticaNeueLT Pro"/>
              </a:rPr>
              <a:t> </a:t>
            </a:r>
            <a:r>
              <a:rPr lang="en-US" b="1" dirty="0" err="1">
                <a:latin typeface="HelveticaNeueLT Pro"/>
              </a:rPr>
              <a:t>Bucure</a:t>
            </a:r>
            <a:r>
              <a:rPr lang="ro-RO" b="1" dirty="0">
                <a:latin typeface="HelveticaNeueLT Pro"/>
              </a:rPr>
              <a:t>ș</a:t>
            </a:r>
            <a:r>
              <a:rPr lang="en-US" b="1" dirty="0" err="1">
                <a:latin typeface="HelveticaNeueLT Pro"/>
              </a:rPr>
              <a:t>tiului</a:t>
            </a:r>
            <a:r>
              <a:rPr lang="en-US" b="1" dirty="0">
                <a:latin typeface="HelveticaNeueLT Pro"/>
              </a:rPr>
              <a:t> </a:t>
            </a:r>
            <a:r>
              <a:rPr lang="en-US" dirty="0" err="1">
                <a:latin typeface="HelveticaNeueLT Pro"/>
              </a:rPr>
              <a:t>prin</a:t>
            </a:r>
            <a:r>
              <a:rPr lang="en-US" dirty="0">
                <a:latin typeface="HelveticaNeueLT Pro"/>
              </a:rPr>
              <a:t> </a:t>
            </a:r>
            <a:r>
              <a:rPr lang="en-US" dirty="0" err="1">
                <a:latin typeface="HelveticaNeueLT Pro"/>
              </a:rPr>
              <a:t>sportivi</a:t>
            </a:r>
            <a:r>
              <a:rPr lang="ro-RO" dirty="0">
                <a:latin typeface="HelveticaNeueLT Pro"/>
              </a:rPr>
              <a:t> și prin competiții - pentru că sportul poate fi un vector de imagine pentru activitățile culturale, educative, sportive.  </a:t>
            </a:r>
            <a:endParaRPr lang="en-US" dirty="0">
              <a:latin typeface="HelveticaNeueLT Pro"/>
            </a:endParaRPr>
          </a:p>
        </p:txBody>
      </p:sp>
    </p:spTree>
    <p:extLst>
      <p:ext uri="{BB962C8B-B14F-4D97-AF65-F5344CB8AC3E}">
        <p14:creationId xmlns:p14="http://schemas.microsoft.com/office/powerpoint/2010/main" val="773582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537FD14-0BA4-9A4C-A433-F864151E1C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0991" y="152400"/>
            <a:ext cx="2715542" cy="5562600"/>
          </a:xfrm>
          <a:prstGeom prst="rect">
            <a:avLst/>
          </a:prstGeom>
        </p:spPr>
      </p:pic>
      <p:pic>
        <p:nvPicPr>
          <p:cNvPr id="5" name="Picture 4">
            <a:extLst>
              <a:ext uri="{FF2B5EF4-FFF2-40B4-BE49-F238E27FC236}">
                <a16:creationId xmlns="" xmlns:a16="http://schemas.microsoft.com/office/drawing/2014/main" id="{FFBECF61-70C2-F74B-8EBC-2EA4077DCF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3550" y="533400"/>
            <a:ext cx="2605511" cy="5257800"/>
          </a:xfrm>
          <a:prstGeom prst="rect">
            <a:avLst/>
          </a:prstGeom>
        </p:spPr>
      </p:pic>
      <p:pic>
        <p:nvPicPr>
          <p:cNvPr id="7" name="Picture 6">
            <a:extLst>
              <a:ext uri="{FF2B5EF4-FFF2-40B4-BE49-F238E27FC236}">
                <a16:creationId xmlns="" xmlns:a16="http://schemas.microsoft.com/office/drawing/2014/main" id="{1F301F42-1FFB-6A44-A842-4CBCC990C0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1266" y="381000"/>
            <a:ext cx="2949725" cy="5218585"/>
          </a:xfrm>
          <a:prstGeom prst="rect">
            <a:avLst/>
          </a:prstGeom>
        </p:spPr>
      </p:pic>
    </p:spTree>
    <p:extLst>
      <p:ext uri="{BB962C8B-B14F-4D97-AF65-F5344CB8AC3E}">
        <p14:creationId xmlns:p14="http://schemas.microsoft.com/office/powerpoint/2010/main" val="1904944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B0A037A-CBBE-974B-B004-56E941FD6A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7738" y="125768"/>
            <a:ext cx="3451862" cy="6932639"/>
          </a:xfrm>
          <a:prstGeom prst="rect">
            <a:avLst/>
          </a:prstGeom>
        </p:spPr>
      </p:pic>
      <p:pic>
        <p:nvPicPr>
          <p:cNvPr id="7" name="Picture 6">
            <a:extLst>
              <a:ext uri="{FF2B5EF4-FFF2-40B4-BE49-F238E27FC236}">
                <a16:creationId xmlns="" xmlns:a16="http://schemas.microsoft.com/office/drawing/2014/main" id="{A7574E0B-CA96-B445-8B37-1929580B7A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000"/>
            <a:ext cx="3258078" cy="5204235"/>
          </a:xfrm>
          <a:prstGeom prst="rect">
            <a:avLst/>
          </a:prstGeom>
        </p:spPr>
      </p:pic>
      <p:pic>
        <p:nvPicPr>
          <p:cNvPr id="8" name="Picture 7">
            <a:extLst>
              <a:ext uri="{FF2B5EF4-FFF2-40B4-BE49-F238E27FC236}">
                <a16:creationId xmlns="" xmlns:a16="http://schemas.microsoft.com/office/drawing/2014/main" id="{B2E7133F-5BC3-2948-A569-D6E4E6B1DF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3553" y="1336071"/>
            <a:ext cx="1792029" cy="3680541"/>
          </a:xfrm>
          <a:prstGeom prst="rect">
            <a:avLst/>
          </a:prstGeom>
        </p:spPr>
      </p:pic>
      <p:pic>
        <p:nvPicPr>
          <p:cNvPr id="3" name="Picture 2">
            <a:extLst>
              <a:ext uri="{FF2B5EF4-FFF2-40B4-BE49-F238E27FC236}">
                <a16:creationId xmlns="" xmlns:a16="http://schemas.microsoft.com/office/drawing/2014/main" id="{B10EC85C-E902-1A46-A8E3-CB33D29145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19400" y="381000"/>
            <a:ext cx="2743200" cy="5618284"/>
          </a:xfrm>
          <a:prstGeom prst="rect">
            <a:avLst/>
          </a:prstGeom>
        </p:spPr>
      </p:pic>
    </p:spTree>
    <p:extLst>
      <p:ext uri="{BB962C8B-B14F-4D97-AF65-F5344CB8AC3E}">
        <p14:creationId xmlns:p14="http://schemas.microsoft.com/office/powerpoint/2010/main" val="3505681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59E3956-4E31-6A48-B480-27CD72E5FE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7800" y="-538470"/>
            <a:ext cx="3886200" cy="7396470"/>
          </a:xfrm>
          <a:prstGeom prst="rect">
            <a:avLst/>
          </a:prstGeom>
        </p:spPr>
      </p:pic>
      <p:pic>
        <p:nvPicPr>
          <p:cNvPr id="5" name="Picture 4">
            <a:extLst>
              <a:ext uri="{FF2B5EF4-FFF2-40B4-BE49-F238E27FC236}">
                <a16:creationId xmlns="" xmlns:a16="http://schemas.microsoft.com/office/drawing/2014/main" id="{C982717E-8EAA-E543-A29B-EF4CEDFF97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0" y="-99648"/>
            <a:ext cx="3352800" cy="6899964"/>
          </a:xfrm>
          <a:prstGeom prst="rect">
            <a:avLst/>
          </a:prstGeom>
        </p:spPr>
      </p:pic>
      <p:pic>
        <p:nvPicPr>
          <p:cNvPr id="7" name="Picture 6">
            <a:extLst>
              <a:ext uri="{FF2B5EF4-FFF2-40B4-BE49-F238E27FC236}">
                <a16:creationId xmlns="" xmlns:a16="http://schemas.microsoft.com/office/drawing/2014/main" id="{1F2D782B-3B13-6940-8A0E-184200BE31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3" y="-19174"/>
            <a:ext cx="2799509" cy="6739016"/>
          </a:xfrm>
          <a:prstGeom prst="rect">
            <a:avLst/>
          </a:prstGeom>
        </p:spPr>
      </p:pic>
    </p:spTree>
    <p:extLst>
      <p:ext uri="{BB962C8B-B14F-4D97-AF65-F5344CB8AC3E}">
        <p14:creationId xmlns:p14="http://schemas.microsoft.com/office/powerpoint/2010/main" val="1266819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114C4F4A-7EFB-724E-A716-6A6FF12856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0842" y="1713258"/>
            <a:ext cx="2066925" cy="4057650"/>
          </a:xfrm>
          <a:prstGeom prst="rect">
            <a:avLst/>
          </a:prstGeom>
        </p:spPr>
      </p:pic>
      <p:pic>
        <p:nvPicPr>
          <p:cNvPr id="11" name="Picture 10">
            <a:extLst>
              <a:ext uri="{FF2B5EF4-FFF2-40B4-BE49-F238E27FC236}">
                <a16:creationId xmlns="" xmlns:a16="http://schemas.microsoft.com/office/drawing/2014/main" id="{63E10761-D4B1-8F4B-8185-B867506A09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6747" y="1713258"/>
            <a:ext cx="2066925" cy="4057650"/>
          </a:xfrm>
          <a:prstGeom prst="rect">
            <a:avLst/>
          </a:prstGeom>
        </p:spPr>
      </p:pic>
      <p:pic>
        <p:nvPicPr>
          <p:cNvPr id="13" name="Picture 12">
            <a:extLst>
              <a:ext uri="{FF2B5EF4-FFF2-40B4-BE49-F238E27FC236}">
                <a16:creationId xmlns="" xmlns:a16="http://schemas.microsoft.com/office/drawing/2014/main" id="{31AC745F-D9E8-F940-B521-2621722559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8918" y="1713258"/>
            <a:ext cx="2076450" cy="4057650"/>
          </a:xfrm>
          <a:prstGeom prst="rect">
            <a:avLst/>
          </a:prstGeom>
        </p:spPr>
      </p:pic>
      <p:pic>
        <p:nvPicPr>
          <p:cNvPr id="15" name="Picture 14">
            <a:extLst>
              <a:ext uri="{FF2B5EF4-FFF2-40B4-BE49-F238E27FC236}">
                <a16:creationId xmlns="" xmlns:a16="http://schemas.microsoft.com/office/drawing/2014/main" id="{19108475-310B-8E40-BDBF-5675A05D24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50614" y="1720477"/>
            <a:ext cx="2066925" cy="4057650"/>
          </a:xfrm>
          <a:prstGeom prst="rect">
            <a:avLst/>
          </a:prstGeom>
        </p:spPr>
      </p:pic>
    </p:spTree>
    <p:extLst>
      <p:ext uri="{BB962C8B-B14F-4D97-AF65-F5344CB8AC3E}">
        <p14:creationId xmlns:p14="http://schemas.microsoft.com/office/powerpoint/2010/main" val="669472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sz="3100" b="1" dirty="0" smtClean="0"/>
              <a:t>CSM BUCUREȘTI</a:t>
            </a:r>
            <a:br>
              <a:rPr lang="ro-RO" sz="3100" b="1" dirty="0" smtClean="0"/>
            </a:br>
            <a:r>
              <a:rPr lang="ro-RO" sz="3100" b="1" dirty="0" smtClean="0"/>
              <a:t>LIVE STREAMING</a:t>
            </a:r>
            <a:endParaRPr lang="en-US" sz="3100" b="1" dirty="0"/>
          </a:p>
        </p:txBody>
      </p:sp>
      <p:sp>
        <p:nvSpPr>
          <p:cNvPr id="5" name="TextBox 4"/>
          <p:cNvSpPr txBox="1"/>
          <p:nvPr/>
        </p:nvSpPr>
        <p:spPr>
          <a:xfrm>
            <a:off x="2895600" y="1905000"/>
            <a:ext cx="184731" cy="369332"/>
          </a:xfrm>
          <a:prstGeom prst="rect">
            <a:avLst/>
          </a:prstGeom>
          <a:noFill/>
        </p:spPr>
        <p:txBody>
          <a:bodyPr wrap="none" rtlCol="0">
            <a:spAutoFit/>
          </a:bodyPr>
          <a:lstStyle/>
          <a:p>
            <a:endParaRPr lang="en-US" dirty="0"/>
          </a:p>
        </p:txBody>
      </p:sp>
      <p:sp>
        <p:nvSpPr>
          <p:cNvPr id="8" name="TextBox 7"/>
          <p:cNvSpPr txBox="1"/>
          <p:nvPr/>
        </p:nvSpPr>
        <p:spPr>
          <a:xfrm>
            <a:off x="5257800" y="1828800"/>
            <a:ext cx="3505200" cy="3970318"/>
          </a:xfrm>
          <a:prstGeom prst="rect">
            <a:avLst/>
          </a:prstGeom>
          <a:noFill/>
        </p:spPr>
        <p:txBody>
          <a:bodyPr wrap="square" rtlCol="0">
            <a:spAutoFit/>
          </a:bodyPr>
          <a:lstStyle/>
          <a:p>
            <a:r>
              <a:rPr lang="ro-RO" sz="1400" dirty="0">
                <a:latin typeface="HelveticaNeueLT Pro"/>
              </a:rPr>
              <a:t>Pentru valorificarea drepturilor de imagine ș</a:t>
            </a:r>
            <a:r>
              <a:rPr lang="ro-RO" sz="1400" dirty="0" smtClean="0">
                <a:latin typeface="HelveticaNeueLT Pro"/>
              </a:rPr>
              <a:t>i </a:t>
            </a:r>
            <a:r>
              <a:rPr lang="ro-RO" sz="1400" dirty="0">
                <a:latin typeface="HelveticaNeueLT Pro"/>
              </a:rPr>
              <a:t>pentru </a:t>
            </a:r>
            <a:r>
              <a:rPr lang="ro-RO" sz="1400" dirty="0" smtClean="0">
                <a:latin typeface="HelveticaNeueLT Pro"/>
              </a:rPr>
              <a:t>creșterea </a:t>
            </a:r>
            <a:r>
              <a:rPr lang="ro-RO" sz="1400" dirty="0">
                <a:latin typeface="HelveticaNeueLT Pro"/>
              </a:rPr>
              <a:t>expunerii </a:t>
            </a:r>
            <a:r>
              <a:rPr lang="ro-RO" sz="1400" dirty="0" smtClean="0">
                <a:latin typeface="HelveticaNeueLT Pro"/>
              </a:rPr>
              <a:t>secțiilor </a:t>
            </a:r>
            <a:r>
              <a:rPr lang="ro-RO" sz="1400" dirty="0">
                <a:latin typeface="HelveticaNeueLT Pro"/>
              </a:rPr>
              <a:t>sportive ale CSMB producem </a:t>
            </a:r>
            <a:r>
              <a:rPr lang="ro-RO" sz="1400" dirty="0" smtClean="0">
                <a:latin typeface="HelveticaNeueLT Pro"/>
              </a:rPr>
              <a:t>și </a:t>
            </a:r>
            <a:r>
              <a:rPr lang="ro-RO" sz="1400" dirty="0">
                <a:latin typeface="HelveticaNeueLT Pro"/>
              </a:rPr>
              <a:t>transmitem livestreaming pe canalele social media ale clubului, Facebook Oficial, YouTube, etc., </a:t>
            </a:r>
            <a:r>
              <a:rPr lang="ro-RO" sz="1400" dirty="0" smtClean="0">
                <a:latin typeface="HelveticaNeueLT Pro"/>
              </a:rPr>
              <a:t>competițiile </a:t>
            </a:r>
            <a:r>
              <a:rPr lang="ro-RO" sz="1400" dirty="0">
                <a:latin typeface="HelveticaNeueLT Pro"/>
              </a:rPr>
              <a:t>care nu sunt transmise </a:t>
            </a:r>
            <a:r>
              <a:rPr lang="ro-RO" sz="1400" dirty="0" smtClean="0">
                <a:latin typeface="HelveticaNeueLT Pro"/>
              </a:rPr>
              <a:t>în </a:t>
            </a:r>
            <a:r>
              <a:rPr lang="ro-RO" sz="1400" dirty="0">
                <a:latin typeface="HelveticaNeueLT Pro"/>
              </a:rPr>
              <a:t>direct de catre </a:t>
            </a:r>
            <a:r>
              <a:rPr lang="ro-RO" sz="1400" dirty="0" smtClean="0">
                <a:latin typeface="HelveticaNeueLT Pro"/>
              </a:rPr>
              <a:t>deținătorii </a:t>
            </a:r>
            <a:r>
              <a:rPr lang="ro-RO" sz="1400" dirty="0">
                <a:latin typeface="HelveticaNeueLT Pro"/>
              </a:rPr>
              <a:t>drepturilor </a:t>
            </a:r>
            <a:r>
              <a:rPr lang="ro-RO" sz="1400" dirty="0" smtClean="0">
                <a:latin typeface="HelveticaNeueLT Pro"/>
              </a:rPr>
              <a:t>TV </a:t>
            </a:r>
            <a:r>
              <a:rPr lang="ro-RO" sz="1400" dirty="0">
                <a:latin typeface="HelveticaNeueLT Pro"/>
              </a:rPr>
              <a:t>aferente </a:t>
            </a:r>
            <a:r>
              <a:rPr lang="ro-RO" sz="1400" dirty="0" smtClean="0">
                <a:latin typeface="HelveticaNeueLT Pro"/>
              </a:rPr>
              <a:t>fiecărui </a:t>
            </a:r>
            <a:r>
              <a:rPr lang="ro-RO" sz="1400" dirty="0">
                <a:latin typeface="HelveticaNeueLT Pro"/>
              </a:rPr>
              <a:t>sport.</a:t>
            </a:r>
          </a:p>
          <a:p>
            <a:endParaRPr lang="en-US" sz="1400" dirty="0">
              <a:latin typeface="HelveticaNeueLT Pro"/>
            </a:endParaRPr>
          </a:p>
          <a:p>
            <a:r>
              <a:rPr lang="ro-RO" sz="1400" dirty="0" smtClean="0">
                <a:latin typeface="HelveticaNeueLT Pro"/>
              </a:rPr>
              <a:t>În </a:t>
            </a:r>
            <a:r>
              <a:rPr lang="ro-RO" sz="1400" dirty="0">
                <a:latin typeface="HelveticaNeueLT Pro"/>
              </a:rPr>
              <a:t>cazul sporturilor unde drepturile de TV </a:t>
            </a:r>
            <a:r>
              <a:rPr lang="ro-RO" sz="1400" dirty="0" smtClean="0">
                <a:latin typeface="HelveticaNeueLT Pro"/>
              </a:rPr>
              <a:t>și </a:t>
            </a:r>
            <a:r>
              <a:rPr lang="ro-RO" sz="1400" dirty="0">
                <a:latin typeface="HelveticaNeueLT Pro"/>
              </a:rPr>
              <a:t>Online nu </a:t>
            </a:r>
            <a:r>
              <a:rPr lang="ro-RO" sz="1400" dirty="0" smtClean="0">
                <a:latin typeface="HelveticaNeueLT Pro"/>
              </a:rPr>
              <a:t>aparțin federațiilor </a:t>
            </a:r>
            <a:r>
              <a:rPr lang="ro-RO" sz="1400" dirty="0">
                <a:latin typeface="HelveticaNeueLT Pro"/>
              </a:rPr>
              <a:t>de specialitate</a:t>
            </a:r>
            <a:r>
              <a:rPr lang="en-US" sz="1400" dirty="0">
                <a:latin typeface="HelveticaNeueLT Pro"/>
              </a:rPr>
              <a:t>,</a:t>
            </a:r>
            <a:r>
              <a:rPr lang="ro-RO" sz="1400" dirty="0">
                <a:latin typeface="HelveticaNeueLT Pro"/>
              </a:rPr>
              <a:t> dar </a:t>
            </a:r>
            <a:r>
              <a:rPr lang="ro-RO" sz="1400" dirty="0" smtClean="0">
                <a:latin typeface="HelveticaNeueLT Pro"/>
              </a:rPr>
              <a:t>și </a:t>
            </a:r>
            <a:r>
              <a:rPr lang="ro-RO" sz="1400" dirty="0">
                <a:latin typeface="HelveticaNeueLT Pro"/>
              </a:rPr>
              <a:t>a </a:t>
            </a:r>
            <a:r>
              <a:rPr lang="ro-RO" sz="1400" dirty="0" smtClean="0">
                <a:latin typeface="HelveticaNeueLT Pro"/>
              </a:rPr>
              <a:t>competițiilor </a:t>
            </a:r>
            <a:r>
              <a:rPr lang="ro-RO" sz="1400" dirty="0">
                <a:latin typeface="HelveticaNeueLT Pro"/>
              </a:rPr>
              <a:t>importante la nivel de juniori avem oportunitate de a le transmite </a:t>
            </a:r>
            <a:r>
              <a:rPr lang="ro-RO" sz="1400" dirty="0" smtClean="0">
                <a:latin typeface="HelveticaNeueLT Pro"/>
              </a:rPr>
              <a:t>în </a:t>
            </a:r>
            <a:r>
              <a:rPr lang="ro-RO" sz="1400" dirty="0">
                <a:latin typeface="HelveticaNeueLT Pro"/>
              </a:rPr>
              <a:t>direct </a:t>
            </a:r>
            <a:r>
              <a:rPr lang="ro-RO" sz="1400" dirty="0" smtClean="0">
                <a:latin typeface="HelveticaNeueLT Pro"/>
              </a:rPr>
              <a:t>în </a:t>
            </a:r>
            <a:r>
              <a:rPr lang="ro-RO" sz="1400" dirty="0">
                <a:latin typeface="HelveticaNeueLT Pro"/>
              </a:rPr>
              <a:t>canalele online ale clubului.</a:t>
            </a:r>
            <a:endParaRPr lang="en-US" sz="1400" dirty="0">
              <a:latin typeface="HelveticaNeueLT Pro"/>
            </a:endParaRPr>
          </a:p>
          <a:p>
            <a:endParaRPr lang="en-US" sz="1400" dirty="0">
              <a:latin typeface="HelveticaNeueLT Pro"/>
            </a:endParaRPr>
          </a:p>
          <a:p>
            <a:endParaRPr lang="en-US" sz="1400" dirty="0">
              <a:latin typeface="HelveticaNeueLT Pro"/>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t="16732" r="10588" b="12157"/>
          <a:stretch/>
        </p:blipFill>
        <p:spPr>
          <a:xfrm>
            <a:off x="152400" y="2088864"/>
            <a:ext cx="4964776" cy="2526268"/>
          </a:xfrm>
          <a:prstGeom prst="rect">
            <a:avLst/>
          </a:prstGeom>
        </p:spPr>
      </p:pic>
    </p:spTree>
    <p:extLst>
      <p:ext uri="{BB962C8B-B14F-4D97-AF65-F5344CB8AC3E}">
        <p14:creationId xmlns:p14="http://schemas.microsoft.com/office/powerpoint/2010/main" val="6167412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a:bodyPr>
          <a:lstStyle/>
          <a:p>
            <a:r>
              <a:rPr lang="en-US" dirty="0"/>
              <a:t> </a:t>
            </a:r>
            <a:br>
              <a:rPr lang="en-US" dirty="0"/>
            </a:br>
            <a:endParaRPr lang="en-US" dirty="0"/>
          </a:p>
        </p:txBody>
      </p:sp>
      <p:pic>
        <p:nvPicPr>
          <p:cNvPr id="6" name="Picture 5"/>
          <p:cNvPicPr/>
          <p:nvPr/>
        </p:nvPicPr>
        <p:blipFill>
          <a:blip r:embed="rId3" cstate="screen">
            <a:extLst>
              <a:ext uri="{28A0092B-C50C-407E-A947-70E740481C1C}">
                <a14:useLocalDpi xmlns:a14="http://schemas.microsoft.com/office/drawing/2010/main"/>
              </a:ext>
            </a:extLst>
          </a:blip>
          <a:stretch>
            <a:fillRect/>
          </a:stretch>
        </p:blipFill>
        <p:spPr>
          <a:xfrm>
            <a:off x="3887787" y="457200"/>
            <a:ext cx="943610" cy="1259840"/>
          </a:xfrm>
          <a:prstGeom prst="rect">
            <a:avLst/>
          </a:prstGeom>
        </p:spPr>
      </p:pic>
      <p:sp>
        <p:nvSpPr>
          <p:cNvPr id="7" name="Rectangle 6"/>
          <p:cNvSpPr/>
          <p:nvPr/>
        </p:nvSpPr>
        <p:spPr>
          <a:xfrm>
            <a:off x="2185352"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8" name="Picture 7"/>
          <p:cNvPicPr/>
          <p:nvPr/>
        </p:nvPicPr>
        <p:blipFill>
          <a:blip r:embed="rId4" cstate="screen">
            <a:extLst>
              <a:ext uri="{28A0092B-C50C-407E-A947-70E740481C1C}">
                <a14:useLocalDpi xmlns:a14="http://schemas.microsoft.com/office/drawing/2010/main"/>
              </a:ext>
            </a:extLst>
          </a:blip>
          <a:stretch>
            <a:fillRect/>
          </a:stretch>
        </p:blipFill>
        <p:spPr>
          <a:xfrm>
            <a:off x="6338252" y="501015"/>
            <a:ext cx="1691640" cy="634365"/>
          </a:xfrm>
          <a:prstGeom prst="rect">
            <a:avLst/>
          </a:prstGeom>
        </p:spPr>
      </p:pic>
      <p:sp>
        <p:nvSpPr>
          <p:cNvPr id="9" name="Rectangle 8"/>
          <p:cNvSpPr/>
          <p:nvPr/>
        </p:nvSpPr>
        <p:spPr>
          <a:xfrm>
            <a:off x="384810" y="669290"/>
            <a:ext cx="629602"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dirty="0">
              <a:solidFill>
                <a:prstClr val="white"/>
              </a:solidFill>
            </a:endParaRPr>
          </a:p>
        </p:txBody>
      </p:sp>
      <p:sp>
        <p:nvSpPr>
          <p:cNvPr id="10" name="Rectangle 9"/>
          <p:cNvSpPr/>
          <p:nvPr/>
        </p:nvSpPr>
        <p:spPr>
          <a:xfrm>
            <a:off x="7964486" y="669290"/>
            <a:ext cx="874713"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sz="1100" dirty="0">
              <a:solidFill>
                <a:prstClr val="white"/>
              </a:solidFill>
              <a:ea typeface="HelveticaNeueLT Pro 55 Roman"/>
              <a:cs typeface="Times New Roman"/>
            </a:endParaRPr>
          </a:p>
        </p:txBody>
      </p:sp>
      <p:pic>
        <p:nvPicPr>
          <p:cNvPr id="11" name="Picture 10"/>
          <p:cNvPicPr/>
          <p:nvPr/>
        </p:nvPicPr>
        <p:blipFill>
          <a:blip r:embed="rId6" cstate="screen">
            <a:extLst>
              <a:ext uri="{28A0092B-C50C-407E-A947-70E740481C1C}">
                <a14:useLocalDpi xmlns:a14="http://schemas.microsoft.com/office/drawing/2010/main"/>
              </a:ext>
            </a:extLst>
          </a:blip>
          <a:stretch>
            <a:fillRect/>
          </a:stretch>
        </p:blipFill>
        <p:spPr>
          <a:xfrm>
            <a:off x="793940" y="248285"/>
            <a:ext cx="1609344" cy="1463040"/>
          </a:xfrm>
          <a:prstGeom prst="rect">
            <a:avLst/>
          </a:prstGeom>
        </p:spPr>
      </p:pic>
      <p:sp>
        <p:nvSpPr>
          <p:cNvPr id="12" name="Rectangle 11"/>
          <p:cNvSpPr/>
          <p:nvPr/>
        </p:nvSpPr>
        <p:spPr>
          <a:xfrm>
            <a:off x="4865687"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3" name="Picture 12"/>
          <p:cNvPicPr/>
          <p:nvPr/>
        </p:nvPicPr>
        <p:blipFill>
          <a:blip r:embed="rId7">
            <a:extLst>
              <a:ext uri="{28A0092B-C50C-407E-A947-70E740481C1C}">
                <a14:useLocalDpi xmlns:a14="http://schemas.microsoft.com/office/drawing/2010/main"/>
              </a:ext>
            </a:extLst>
          </a:blip>
          <a:stretch>
            <a:fillRect/>
          </a:stretch>
        </p:blipFill>
        <p:spPr>
          <a:xfrm>
            <a:off x="1238250" y="6121400"/>
            <a:ext cx="1205230" cy="140970"/>
          </a:xfrm>
          <a:prstGeom prst="rect">
            <a:avLst/>
          </a:prstGeom>
        </p:spPr>
      </p:pic>
      <p:sp>
        <p:nvSpPr>
          <p:cNvPr id="14" name="Rectangle 13"/>
          <p:cNvSpPr/>
          <p:nvPr/>
        </p:nvSpPr>
        <p:spPr>
          <a:xfrm>
            <a:off x="2482850" y="6164580"/>
            <a:ext cx="62763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5" name="Rectangle 14"/>
          <p:cNvSpPr/>
          <p:nvPr/>
        </p:nvSpPr>
        <p:spPr>
          <a:xfrm>
            <a:off x="384810" y="6169660"/>
            <a:ext cx="8026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o-RO" sz="1100">
                <a:solidFill>
                  <a:prstClr val="white"/>
                </a:solidFill>
                <a:ea typeface="HelveticaNeueLT Pro 55 Roman"/>
                <a:cs typeface="Times New Roman"/>
              </a:rPr>
              <a:t>          </a:t>
            </a:r>
            <a:endParaRPr lang="en-US" sz="1100">
              <a:solidFill>
                <a:prstClr val="white"/>
              </a:solidFill>
              <a:ea typeface="HelveticaNeueLT Pro 55 Roman"/>
              <a:cs typeface="Times New Roman"/>
            </a:endParaRPr>
          </a:p>
        </p:txBody>
      </p:sp>
      <p:sp>
        <p:nvSpPr>
          <p:cNvPr id="16" name="Text Box 2"/>
          <p:cNvSpPr txBox="1">
            <a:spLocks noChangeArrowheads="1"/>
          </p:cNvSpPr>
          <p:nvPr/>
        </p:nvSpPr>
        <p:spPr bwMode="auto">
          <a:xfrm>
            <a:off x="2419985" y="6248400"/>
            <a:ext cx="4759960" cy="4876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600">
                <a:solidFill>
                  <a:srgbClr val="17427C"/>
                </a:solidFill>
                <a:latin typeface="HelveticaNeueLT Pro 55 Roman"/>
                <a:ea typeface="HelveticaNeueLT Pro 55 Roman"/>
                <a:cs typeface="Times New Roman"/>
              </a:rPr>
              <a:t>Calea Vitan, nr. 242, etaj 1, Sector 3, București, tel: +4 (021) 313.66.33, fax: +4 (021) 317.42.48, e-mail: office@csmbucuresti.ro</a:t>
            </a:r>
            <a:br>
              <a:rPr lang="en-US" sz="600">
                <a:solidFill>
                  <a:srgbClr val="17427C"/>
                </a:solidFill>
                <a:latin typeface="HelveticaNeueLT Pro 55 Roman"/>
                <a:ea typeface="HelveticaNeueLT Pro 55 Roman"/>
                <a:cs typeface="Times New Roman"/>
              </a:rPr>
            </a:br>
            <a:r>
              <a:rPr lang="en-US" sz="600">
                <a:solidFill>
                  <a:srgbClr val="17427C"/>
                </a:solidFill>
                <a:latin typeface="HelveticaNeueLT Pro 55 Roman"/>
                <a:ea typeface="HelveticaNeueLT Pro 55 Roman"/>
                <a:cs typeface="Times New Roman"/>
              </a:rPr>
              <a:t>www.csmbucuresti.ro</a:t>
            </a:r>
            <a:r>
              <a:rPr lang="en-US" sz="600">
                <a:solidFill>
                  <a:srgbClr val="262B33"/>
                </a:solidFill>
                <a:latin typeface="HelveticaNeueLT Pro 55 Roman"/>
                <a:ea typeface="HelveticaNeueLT Pro 55 Roman"/>
                <a:cs typeface="Courier New"/>
              </a:rPr>
              <a:t/>
            </a:r>
            <a:br>
              <a:rPr lang="en-US" sz="600">
                <a:solidFill>
                  <a:srgbClr val="262B33"/>
                </a:solidFill>
                <a:latin typeface="HelveticaNeueLT Pro 55 Roman"/>
                <a:ea typeface="HelveticaNeueLT Pro 55 Roman"/>
                <a:cs typeface="Courier New"/>
              </a:rPr>
            </a:br>
            <a:r>
              <a:rPr lang="en-US" sz="600">
                <a:solidFill>
                  <a:srgbClr val="1F497D"/>
                </a:solidFill>
                <a:latin typeface="HelveticaNeueLT Pro 55 Roman"/>
                <a:ea typeface="HelveticaNeueLT Pro 55 Roman"/>
                <a:cs typeface="Courier New"/>
              </a:rPr>
              <a:t>CSM București operează conform Regulamentului UE nr. 629/2016 privind protecția datelor personale</a:t>
            </a:r>
            <a:endParaRPr lang="en-US" sz="1100">
              <a:solidFill>
                <a:prstClr val="black"/>
              </a:solidFill>
              <a:latin typeface="HelveticaNeueLT Pro 55 Roman"/>
              <a:ea typeface="HelveticaNeueLT Pro 55 Roman"/>
              <a:cs typeface="Times New Roman"/>
            </a:endParaRPr>
          </a:p>
          <a:p>
            <a:pPr algn="ctr">
              <a:lnSpc>
                <a:spcPct val="115000"/>
              </a:lnSpc>
              <a:spcAft>
                <a:spcPts val="1000"/>
              </a:spcAft>
            </a:pPr>
            <a:r>
              <a:rPr lang="en-US" sz="600">
                <a:solidFill>
                  <a:srgbClr val="17427C"/>
                </a:solidFill>
                <a:latin typeface="HelveticaNeueLT Pro 55 Roman"/>
                <a:ea typeface="HelveticaNeueLT Pro 55 Roman"/>
                <a:cs typeface="Times New Roman"/>
              </a:rPr>
              <a:t> </a:t>
            </a:r>
            <a:endParaRPr lang="en-US" sz="1100">
              <a:solidFill>
                <a:prstClr val="black"/>
              </a:solidFill>
              <a:latin typeface="HelveticaNeueLT Pro 55 Roman"/>
              <a:ea typeface="HelveticaNeueLT Pro 55 Roman"/>
              <a:cs typeface="Times New Roman"/>
            </a:endParaRPr>
          </a:p>
        </p:txBody>
      </p:sp>
      <p:sp>
        <p:nvSpPr>
          <p:cNvPr id="4" name="TextBox 3"/>
          <p:cNvSpPr txBox="1"/>
          <p:nvPr/>
        </p:nvSpPr>
        <p:spPr>
          <a:xfrm>
            <a:off x="1187450" y="2528352"/>
            <a:ext cx="6834187" cy="2123658"/>
          </a:xfrm>
          <a:prstGeom prst="rect">
            <a:avLst/>
          </a:prstGeom>
          <a:noFill/>
        </p:spPr>
        <p:txBody>
          <a:bodyPr wrap="square" rtlCol="0">
            <a:spAutoFit/>
          </a:bodyPr>
          <a:lstStyle/>
          <a:p>
            <a:pPr algn="ctr"/>
            <a:r>
              <a:rPr lang="ro-RO" sz="4400" dirty="0">
                <a:latin typeface="HelveticaNeueLT Pro"/>
              </a:rPr>
              <a:t>EVENIMENTE</a:t>
            </a:r>
            <a:br>
              <a:rPr lang="ro-RO" sz="4400" dirty="0">
                <a:latin typeface="HelveticaNeueLT Pro"/>
              </a:rPr>
            </a:br>
            <a:r>
              <a:rPr lang="ro-RO" sz="4400" dirty="0">
                <a:latin typeface="HelveticaNeueLT Pro"/>
              </a:rPr>
              <a:t>ȘI</a:t>
            </a:r>
            <a:br>
              <a:rPr lang="ro-RO" sz="4400" dirty="0">
                <a:latin typeface="HelveticaNeueLT Pro"/>
              </a:rPr>
            </a:br>
            <a:r>
              <a:rPr lang="ro-RO" sz="4400" dirty="0">
                <a:latin typeface="HelveticaNeueLT Pro"/>
              </a:rPr>
              <a:t>CAMPANII</a:t>
            </a:r>
            <a:endParaRPr lang="en-US" sz="4400" dirty="0">
              <a:solidFill>
                <a:prstClr val="black"/>
              </a:solidFill>
              <a:latin typeface="HelveticaNeueLT Pro"/>
            </a:endParaRPr>
          </a:p>
        </p:txBody>
      </p:sp>
    </p:spTree>
    <p:extLst>
      <p:ext uri="{BB962C8B-B14F-4D97-AF65-F5344CB8AC3E}">
        <p14:creationId xmlns:p14="http://schemas.microsoft.com/office/powerpoint/2010/main" val="3337984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CAMPANIE DE IMAGINE</a:t>
            </a:r>
            <a:endParaRPr lang="en-US" dirty="0"/>
          </a:p>
        </p:txBody>
      </p:sp>
      <p:sp>
        <p:nvSpPr>
          <p:cNvPr id="3" name="Content Placeholder 2"/>
          <p:cNvSpPr>
            <a:spLocks noGrp="1"/>
          </p:cNvSpPr>
          <p:nvPr>
            <p:ph idx="1"/>
          </p:nvPr>
        </p:nvSpPr>
        <p:spPr>
          <a:xfrm>
            <a:off x="457200" y="1828800"/>
            <a:ext cx="5181600" cy="4297363"/>
          </a:xfrm>
        </p:spPr>
        <p:txBody>
          <a:bodyPr>
            <a:normAutofit fontScale="85000" lnSpcReduction="20000"/>
          </a:bodyPr>
          <a:lstStyle/>
          <a:p>
            <a:pPr marL="0" indent="0">
              <a:buNone/>
            </a:pPr>
            <a:r>
              <a:rPr lang="ro-RO" dirty="0" smtClean="0"/>
              <a:t>Împreună cu partenerul Engie am derulat o campanie de imagine pe 2 medii - Outdoor si Online, pe o perioada de 3 saptamani, adică 11-31 mai 2018. </a:t>
            </a:r>
          </a:p>
          <a:p>
            <a:r>
              <a:rPr lang="ro-RO" dirty="0" smtClean="0"/>
              <a:t>37 panouri outdoor si statii RATB</a:t>
            </a:r>
          </a:p>
          <a:p>
            <a:r>
              <a:rPr lang="ro-RO" dirty="0" smtClean="0"/>
              <a:t>Panouri LED Cocor, spot 10 sec, frectventa 12 minute, 3 săptămâni</a:t>
            </a:r>
          </a:p>
          <a:p>
            <a:r>
              <a:rPr lang="ro-RO" dirty="0" smtClean="0"/>
              <a:t>280 Monitoare TV in 43 de stații de metrou, expunere spot 10 sec la 15 minute </a:t>
            </a:r>
          </a:p>
          <a:p>
            <a:r>
              <a:rPr lang="ro-RO" dirty="0" smtClean="0"/>
              <a:t>4 autobuze RATB </a:t>
            </a:r>
          </a:p>
          <a:p>
            <a:r>
              <a:rPr lang="ro-RO" dirty="0"/>
              <a:t>6</a:t>
            </a:r>
            <a:r>
              <a:rPr lang="ro-RO" dirty="0" smtClean="0"/>
              <a:t> site-uri generaliste și de sport (Libertatea, Digi24, Digisport, Adevărul, Unica, Ziare.com) cu un total de 1 milion afișări. </a:t>
            </a:r>
          </a:p>
          <a:p>
            <a:endParaRPr lang="ro-RO" dirty="0" smtClean="0"/>
          </a:p>
          <a:p>
            <a:endParaRPr lang="ro-RO" dirty="0" smtClean="0"/>
          </a:p>
          <a:p>
            <a:endParaRPr lang="en-US" dirty="0"/>
          </a:p>
        </p:txBody>
      </p:sp>
      <p:pic>
        <p:nvPicPr>
          <p:cNvPr id="4" name="Picture 3"/>
          <p:cNvPicPr/>
          <p:nvPr/>
        </p:nvPicPr>
        <p:blipFill>
          <a:blip r:embed="rId2" cstate="print">
            <a:extLst>
              <a:ext uri="{28A0092B-C50C-407E-A947-70E740481C1C}">
                <a14:useLocalDpi xmlns:a14="http://schemas.microsoft.com/office/drawing/2010/main"/>
              </a:ext>
            </a:extLst>
          </a:blip>
          <a:stretch>
            <a:fillRect/>
          </a:stretch>
        </p:blipFill>
        <p:spPr bwMode="auto">
          <a:xfrm>
            <a:off x="5792151" y="1981200"/>
            <a:ext cx="2894649" cy="3538888"/>
          </a:xfrm>
          <a:prstGeom prst="rect">
            <a:avLst/>
          </a:prstGeom>
          <a:noFill/>
          <a:ln>
            <a:noFill/>
          </a:ln>
        </p:spPr>
      </p:pic>
    </p:spTree>
    <p:extLst>
      <p:ext uri="{BB962C8B-B14F-4D97-AF65-F5344CB8AC3E}">
        <p14:creationId xmlns:p14="http://schemas.microsoft.com/office/powerpoint/2010/main" val="3299262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sz="3100" dirty="0" smtClean="0"/>
              <a:t>CAMPANIE DE IMAGINE</a:t>
            </a:r>
            <a:r>
              <a:rPr lang="en-US" sz="3100" dirty="0" smtClean="0"/>
              <a:t>:</a:t>
            </a:r>
            <a:br>
              <a:rPr lang="en-US" sz="3100" dirty="0" smtClean="0"/>
            </a:br>
            <a:r>
              <a:rPr lang="ro-RO" sz="3100" dirty="0" smtClean="0"/>
              <a:t>CSMB – Primăria Capitalei - </a:t>
            </a:r>
            <a:r>
              <a:rPr lang="en-US" sz="3100" dirty="0" smtClean="0"/>
              <a:t>ENGIE</a:t>
            </a:r>
            <a:endParaRPr lang="en-US" sz="3100" dirty="0"/>
          </a:p>
        </p:txBody>
      </p:sp>
      <p:sp>
        <p:nvSpPr>
          <p:cNvPr id="5" name="TextBox 4"/>
          <p:cNvSpPr txBox="1"/>
          <p:nvPr/>
        </p:nvSpPr>
        <p:spPr>
          <a:xfrm>
            <a:off x="2895600" y="1905000"/>
            <a:ext cx="184731" cy="369332"/>
          </a:xfrm>
          <a:prstGeom prst="rect">
            <a:avLst/>
          </a:prstGeom>
          <a:noFill/>
        </p:spPr>
        <p:txBody>
          <a:bodyPr wrap="none" rtlCol="0">
            <a:spAutoFit/>
          </a:bodyPr>
          <a:lstStyle/>
          <a:p>
            <a:endParaRPr lang="en-US" dirty="0"/>
          </a:p>
        </p:txBody>
      </p:sp>
      <p:pic>
        <p:nvPicPr>
          <p:cNvPr id="8" name="Picture 7"/>
          <p:cNvPicPr/>
          <p:nvPr/>
        </p:nvPicPr>
        <p:blipFill>
          <a:blip r:embed="rId2" cstate="print">
            <a:extLst>
              <a:ext uri="{28A0092B-C50C-407E-A947-70E740481C1C}">
                <a14:useLocalDpi xmlns:a14="http://schemas.microsoft.com/office/drawing/2010/main"/>
              </a:ext>
            </a:extLst>
          </a:blip>
          <a:stretch>
            <a:fillRect/>
          </a:stretch>
        </p:blipFill>
        <p:spPr bwMode="auto">
          <a:xfrm>
            <a:off x="-47020" y="1487245"/>
            <a:ext cx="1983217" cy="2157379"/>
          </a:xfrm>
          <a:prstGeom prst="rect">
            <a:avLst/>
          </a:prstGeom>
          <a:noFill/>
          <a:ln>
            <a:noFill/>
          </a:ln>
        </p:spPr>
      </p:pic>
      <p:pic>
        <p:nvPicPr>
          <p:cNvPr id="9" name="Picture 8"/>
          <p:cNvPicPr/>
          <p:nvPr/>
        </p:nvPicPr>
        <p:blipFill>
          <a:blip r:embed="rId3" cstate="print">
            <a:extLst>
              <a:ext uri="{28A0092B-C50C-407E-A947-70E740481C1C}">
                <a14:useLocalDpi xmlns:a14="http://schemas.microsoft.com/office/drawing/2010/main"/>
              </a:ext>
            </a:extLst>
          </a:blip>
          <a:stretch>
            <a:fillRect/>
          </a:stretch>
        </p:blipFill>
        <p:spPr bwMode="auto">
          <a:xfrm>
            <a:off x="1936363" y="1492700"/>
            <a:ext cx="3757327" cy="4087446"/>
          </a:xfrm>
          <a:prstGeom prst="rect">
            <a:avLst/>
          </a:prstGeom>
          <a:noFill/>
          <a:ln>
            <a:noFill/>
          </a:ln>
        </p:spPr>
      </p:pic>
      <p:grpSp>
        <p:nvGrpSpPr>
          <p:cNvPr id="13" name="Group 12"/>
          <p:cNvGrpSpPr/>
          <p:nvPr/>
        </p:nvGrpSpPr>
        <p:grpSpPr>
          <a:xfrm>
            <a:off x="5447310" y="1488054"/>
            <a:ext cx="3925290" cy="4102710"/>
            <a:chOff x="6097740" y="1546423"/>
            <a:chExt cx="3046260" cy="3183948"/>
          </a:xfrm>
        </p:grpSpPr>
        <p:pic>
          <p:nvPicPr>
            <p:cNvPr id="10" name="Picture 9"/>
            <p:cNvPicPr/>
            <p:nvPr/>
          </p:nvPicPr>
          <p:blipFill>
            <a:blip r:embed="rId4" cstate="print">
              <a:extLst>
                <a:ext uri="{28A0092B-C50C-407E-A947-70E740481C1C}">
                  <a14:useLocalDpi xmlns:a14="http://schemas.microsoft.com/office/drawing/2010/main"/>
                </a:ext>
              </a:extLst>
            </a:blip>
            <a:stretch>
              <a:fillRect/>
            </a:stretch>
          </p:blipFill>
          <p:spPr bwMode="auto">
            <a:xfrm>
              <a:off x="6097740" y="1546423"/>
              <a:ext cx="3046260" cy="2107623"/>
            </a:xfrm>
            <a:prstGeom prst="rect">
              <a:avLst/>
            </a:prstGeom>
            <a:noFill/>
            <a:ln>
              <a:noFill/>
            </a:ln>
          </p:spPr>
        </p:pic>
        <p:pic>
          <p:nvPicPr>
            <p:cNvPr id="11" name="Picture 10"/>
            <p:cNvPicPr/>
            <p:nvPr/>
          </p:nvPicPr>
          <p:blipFill>
            <a:blip r:embed="rId5" cstate="screen">
              <a:extLst>
                <a:ext uri="{28A0092B-C50C-407E-A947-70E740481C1C}">
                  <a14:useLocalDpi xmlns:a14="http://schemas.microsoft.com/office/drawing/2010/main"/>
                </a:ext>
              </a:extLst>
            </a:blip>
            <a:stretch>
              <a:fillRect/>
            </a:stretch>
          </p:blipFill>
          <p:spPr bwMode="auto">
            <a:xfrm>
              <a:off x="6097740" y="3654046"/>
              <a:ext cx="1548765" cy="1071880"/>
            </a:xfrm>
            <a:prstGeom prst="rect">
              <a:avLst/>
            </a:prstGeom>
            <a:noFill/>
            <a:ln>
              <a:noFill/>
            </a:ln>
          </p:spPr>
        </p:pic>
        <p:pic>
          <p:nvPicPr>
            <p:cNvPr id="12" name="Picture 11"/>
            <p:cNvPicPr/>
            <p:nvPr/>
          </p:nvPicPr>
          <p:blipFill>
            <a:blip r:embed="rId6" cstate="screen">
              <a:extLst>
                <a:ext uri="{28A0092B-C50C-407E-A947-70E740481C1C}">
                  <a14:useLocalDpi xmlns:a14="http://schemas.microsoft.com/office/drawing/2010/main"/>
                </a:ext>
              </a:extLst>
            </a:blip>
            <a:stretch>
              <a:fillRect/>
            </a:stretch>
          </p:blipFill>
          <p:spPr bwMode="auto">
            <a:xfrm>
              <a:off x="7588250" y="3654046"/>
              <a:ext cx="1555750" cy="1076325"/>
            </a:xfrm>
            <a:prstGeom prst="rect">
              <a:avLst/>
            </a:prstGeom>
            <a:noFill/>
            <a:ln>
              <a:noFill/>
            </a:ln>
          </p:spPr>
        </p:pic>
      </p:grpSp>
      <p:pic>
        <p:nvPicPr>
          <p:cNvPr id="16" name="Picture 15"/>
          <p:cNvPicPr/>
          <p:nvPr/>
        </p:nvPicPr>
        <p:blipFill>
          <a:blip r:embed="rId7" cstate="print">
            <a:extLst>
              <a:ext uri="{28A0092B-C50C-407E-A947-70E740481C1C}">
                <a14:useLocalDpi xmlns:a14="http://schemas.microsoft.com/office/drawing/2010/main"/>
              </a:ext>
            </a:extLst>
          </a:blip>
          <a:stretch>
            <a:fillRect/>
          </a:stretch>
        </p:blipFill>
        <p:spPr bwMode="auto">
          <a:xfrm>
            <a:off x="0" y="3644623"/>
            <a:ext cx="1936197" cy="1936197"/>
          </a:xfrm>
          <a:prstGeom prst="rect">
            <a:avLst/>
          </a:prstGeom>
          <a:noFill/>
          <a:ln>
            <a:noFill/>
          </a:ln>
        </p:spPr>
      </p:pic>
    </p:spTree>
    <p:extLst>
      <p:ext uri="{BB962C8B-B14F-4D97-AF65-F5344CB8AC3E}">
        <p14:creationId xmlns:p14="http://schemas.microsoft.com/office/powerpoint/2010/main" val="31067160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sz="3100" dirty="0"/>
              <a:t>CAMPANIE DE IMAGINE</a:t>
            </a:r>
            <a:r>
              <a:rPr lang="en-US" sz="3100" dirty="0"/>
              <a:t>:</a:t>
            </a:r>
            <a:br>
              <a:rPr lang="en-US" sz="3100" dirty="0"/>
            </a:br>
            <a:r>
              <a:rPr lang="ro-RO" sz="3100" dirty="0"/>
              <a:t>CSMB – Primăria Capitalei - </a:t>
            </a:r>
            <a:r>
              <a:rPr lang="en-US" sz="3100" dirty="0"/>
              <a:t>ENGIE</a:t>
            </a:r>
          </a:p>
        </p:txBody>
      </p:sp>
      <p:sp>
        <p:nvSpPr>
          <p:cNvPr id="5" name="TextBox 4"/>
          <p:cNvSpPr txBox="1"/>
          <p:nvPr/>
        </p:nvSpPr>
        <p:spPr>
          <a:xfrm>
            <a:off x="2895600" y="1905000"/>
            <a:ext cx="184731" cy="369332"/>
          </a:xfrm>
          <a:prstGeom prst="rect">
            <a:avLst/>
          </a:prstGeom>
          <a:noFill/>
        </p:spPr>
        <p:txBody>
          <a:bodyPr wrap="none" rtlCol="0">
            <a:spAutoFit/>
          </a:bodyPr>
          <a:lstStyle/>
          <a:p>
            <a:endParaRPr lang="en-US" dirty="0"/>
          </a:p>
        </p:txBody>
      </p:sp>
      <p:pic>
        <p:nvPicPr>
          <p:cNvPr id="14" name="Picture 13"/>
          <p:cNvPicPr/>
          <p:nvPr/>
        </p:nvPicPr>
        <p:blipFill rotWithShape="1">
          <a:blip r:embed="rId2" cstate="email">
            <a:extLst>
              <a:ext uri="{28A0092B-C50C-407E-A947-70E740481C1C}">
                <a14:useLocalDpi xmlns:a14="http://schemas.microsoft.com/office/drawing/2010/main"/>
              </a:ext>
            </a:extLst>
          </a:blip>
          <a:srcRect t="8203"/>
          <a:stretch/>
        </p:blipFill>
        <p:spPr>
          <a:xfrm>
            <a:off x="0" y="1524000"/>
            <a:ext cx="4876800" cy="5969000"/>
          </a:xfrm>
          <a:prstGeom prst="rect">
            <a:avLst/>
          </a:prstGeom>
        </p:spPr>
      </p:pic>
      <p:pic>
        <p:nvPicPr>
          <p:cNvPr id="15" name="Picture 14"/>
          <p:cNvPicPr/>
          <p:nvPr/>
        </p:nvPicPr>
        <p:blipFill rotWithShape="1">
          <a:blip r:embed="rId3" cstate="email">
            <a:extLst>
              <a:ext uri="{28A0092B-C50C-407E-A947-70E740481C1C}">
                <a14:useLocalDpi xmlns:a14="http://schemas.microsoft.com/office/drawing/2010/main"/>
              </a:ext>
            </a:extLst>
          </a:blip>
          <a:srcRect r="37079"/>
          <a:stretch/>
        </p:blipFill>
        <p:spPr>
          <a:xfrm>
            <a:off x="4871935" y="3807871"/>
            <a:ext cx="2817695" cy="3354929"/>
          </a:xfrm>
          <a:prstGeom prst="rect">
            <a:avLst/>
          </a:prstGeom>
        </p:spPr>
      </p:pic>
      <p:pic>
        <p:nvPicPr>
          <p:cNvPr id="17" name="Picture 16">
            <a:hlinkClick r:id="rId4"/>
          </p:cNvPr>
          <p:cNvPicPr/>
          <p:nvPr/>
        </p:nvPicPr>
        <p:blipFill>
          <a:blip r:embed="rId5" cstate="email">
            <a:extLst>
              <a:ext uri="{28A0092B-C50C-407E-A947-70E740481C1C}">
                <a14:useLocalDpi xmlns:a14="http://schemas.microsoft.com/office/drawing/2010/main"/>
              </a:ext>
            </a:extLst>
          </a:blip>
          <a:stretch>
            <a:fillRect/>
          </a:stretch>
        </p:blipFill>
        <p:spPr>
          <a:xfrm>
            <a:off x="4875957" y="1524000"/>
            <a:ext cx="4268043" cy="2362200"/>
          </a:xfrm>
          <a:prstGeom prst="rect">
            <a:avLst/>
          </a:prstGeom>
        </p:spPr>
      </p:pic>
    </p:spTree>
    <p:extLst>
      <p:ext uri="{BB962C8B-B14F-4D97-AF65-F5344CB8AC3E}">
        <p14:creationId xmlns:p14="http://schemas.microsoft.com/office/powerpoint/2010/main" val="26533954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9592" y="658240"/>
            <a:ext cx="3628008" cy="2393950"/>
          </a:xfrm>
        </p:spPr>
        <p:txBody>
          <a:bodyPr/>
          <a:lstStyle/>
          <a:p>
            <a:pPr marL="0" indent="0">
              <a:buNone/>
            </a:pPr>
            <a:r>
              <a:rPr lang="ro-RO" sz="3600" b="1" dirty="0" smtClean="0">
                <a:solidFill>
                  <a:schemeClr val="bg1"/>
                </a:solidFill>
              </a:rPr>
              <a:t>CAMPANIE </a:t>
            </a:r>
            <a:endParaRPr lang="ro-RO" sz="3600" b="1" dirty="0" smtClean="0">
              <a:solidFill>
                <a:schemeClr val="bg1"/>
              </a:solidFill>
              <a:latin typeface="HelveticaNeueLT Pro"/>
            </a:endParaRPr>
          </a:p>
          <a:p>
            <a:pPr marL="0" indent="0">
              <a:buNone/>
            </a:pPr>
            <a:endParaRPr lang="ro-RO" sz="1200" b="1" dirty="0">
              <a:solidFill>
                <a:schemeClr val="bg1"/>
              </a:solidFill>
              <a:latin typeface="HelveticaNeueLT Pro"/>
            </a:endParaRPr>
          </a:p>
        </p:txBody>
      </p:sp>
      <p:sp>
        <p:nvSpPr>
          <p:cNvPr id="2" name="Rectangle 1"/>
          <p:cNvSpPr/>
          <p:nvPr/>
        </p:nvSpPr>
        <p:spPr>
          <a:xfrm>
            <a:off x="3962400" y="304800"/>
            <a:ext cx="4876800" cy="5478423"/>
          </a:xfrm>
          <a:prstGeom prst="rect">
            <a:avLst/>
          </a:prstGeom>
        </p:spPr>
        <p:txBody>
          <a:bodyPr wrap="square">
            <a:spAutoFit/>
          </a:bodyPr>
          <a:lstStyle/>
          <a:p>
            <a:r>
              <a:rPr lang="en-US" sz="1400" b="1" dirty="0">
                <a:latin typeface="HelveticaNeueLT Pro"/>
              </a:rPr>
              <a:t>SPORTUL NE </a:t>
            </a:r>
            <a:r>
              <a:rPr lang="en-US" sz="1400" b="1" dirty="0" smtClean="0">
                <a:latin typeface="HelveticaNeueLT Pro"/>
              </a:rPr>
              <a:t>UNE</a:t>
            </a:r>
            <a:r>
              <a:rPr lang="ro-RO" sz="1400" b="1" dirty="0" smtClean="0">
                <a:latin typeface="HelveticaNeueLT Pro"/>
              </a:rPr>
              <a:t>Ș</a:t>
            </a:r>
            <a:r>
              <a:rPr lang="en-US" sz="1400" b="1" dirty="0" smtClean="0">
                <a:latin typeface="HelveticaNeueLT Pro"/>
              </a:rPr>
              <a:t>TE: </a:t>
            </a:r>
            <a:r>
              <a:rPr lang="en-US" sz="1400" b="1" dirty="0">
                <a:latin typeface="HelveticaNeueLT Pro"/>
              </a:rPr>
              <a:t>CAMPANIE DE PROMOVARE A SPORTULUI </a:t>
            </a:r>
            <a:r>
              <a:rPr lang="ro-RO" sz="1400" b="1" dirty="0" smtClean="0">
                <a:latin typeface="HelveticaNeueLT Pro"/>
              </a:rPr>
              <a:t>Î</a:t>
            </a:r>
            <a:r>
              <a:rPr lang="en-US" sz="1400" b="1" dirty="0" smtClean="0">
                <a:latin typeface="HelveticaNeueLT Pro"/>
              </a:rPr>
              <a:t>N R</a:t>
            </a:r>
            <a:r>
              <a:rPr lang="ro-RO" sz="1400" b="1" dirty="0" smtClean="0">
                <a:latin typeface="HelveticaNeueLT Pro"/>
              </a:rPr>
              <a:t>Â</a:t>
            </a:r>
            <a:r>
              <a:rPr lang="en-US" sz="1400" b="1" dirty="0" smtClean="0">
                <a:latin typeface="HelveticaNeueLT Pro"/>
              </a:rPr>
              <a:t>NDUL </a:t>
            </a:r>
            <a:r>
              <a:rPr lang="en-US" sz="1400" b="1" dirty="0">
                <a:latin typeface="HelveticaNeueLT Pro"/>
              </a:rPr>
              <a:t>COPIILOR DIN </a:t>
            </a:r>
            <a:r>
              <a:rPr lang="ro-RO" sz="1400" b="1" dirty="0" smtClean="0">
                <a:latin typeface="HelveticaNeueLT Pro"/>
              </a:rPr>
              <a:t>Ș</a:t>
            </a:r>
            <a:r>
              <a:rPr lang="en-US" sz="1400" b="1" dirty="0" smtClean="0">
                <a:latin typeface="HelveticaNeueLT Pro"/>
              </a:rPr>
              <a:t>COLILE BUCURE</a:t>
            </a:r>
            <a:r>
              <a:rPr lang="ro-RO" sz="1400" b="1" dirty="0" smtClean="0">
                <a:latin typeface="HelveticaNeueLT Pro"/>
              </a:rPr>
              <a:t>Ș</a:t>
            </a:r>
            <a:r>
              <a:rPr lang="en-US" sz="1400" b="1" dirty="0" smtClean="0">
                <a:latin typeface="HelveticaNeueLT Pro"/>
              </a:rPr>
              <a:t>TENE </a:t>
            </a:r>
            <a:endParaRPr lang="en-US" sz="1400" b="1" dirty="0">
              <a:latin typeface="HelveticaNeueLT Pro"/>
            </a:endParaRPr>
          </a:p>
          <a:p>
            <a:r>
              <a:rPr lang="en-US" sz="1400" dirty="0">
                <a:latin typeface="HelveticaNeueLT Pro"/>
              </a:rPr>
              <a:t>Parteneri: </a:t>
            </a:r>
            <a:r>
              <a:rPr lang="en-US" sz="1400" dirty="0" smtClean="0">
                <a:latin typeface="HelveticaNeueLT Pro"/>
              </a:rPr>
              <a:t>Prim</a:t>
            </a:r>
            <a:r>
              <a:rPr lang="ro-RO" sz="1400" dirty="0">
                <a:latin typeface="HelveticaNeueLT Pro"/>
              </a:rPr>
              <a:t>ă</a:t>
            </a:r>
            <a:r>
              <a:rPr lang="en-US" sz="1400" dirty="0" smtClean="0">
                <a:latin typeface="HelveticaNeueLT Pro"/>
              </a:rPr>
              <a:t>ria Bucure</a:t>
            </a:r>
            <a:r>
              <a:rPr lang="ro-RO" sz="1400" dirty="0" smtClean="0">
                <a:latin typeface="HelveticaNeueLT Pro"/>
              </a:rPr>
              <a:t>ș</a:t>
            </a:r>
            <a:r>
              <a:rPr lang="en-US" sz="1400" dirty="0" smtClean="0">
                <a:latin typeface="HelveticaNeueLT Pro"/>
              </a:rPr>
              <a:t>ti</a:t>
            </a:r>
            <a:r>
              <a:rPr lang="en-US" sz="1400" dirty="0">
                <a:latin typeface="HelveticaNeueLT Pro"/>
              </a:rPr>
              <a:t>, ENGIE </a:t>
            </a:r>
            <a:r>
              <a:rPr lang="ro-RO" sz="1400" dirty="0" smtClean="0">
                <a:latin typeface="HelveticaNeueLT Pro"/>
              </a:rPr>
              <a:t>ș</a:t>
            </a:r>
            <a:r>
              <a:rPr lang="en-US" sz="1400" dirty="0" smtClean="0">
                <a:latin typeface="HelveticaNeueLT Pro"/>
              </a:rPr>
              <a:t>i </a:t>
            </a:r>
            <a:r>
              <a:rPr lang="en-US" sz="1400" dirty="0">
                <a:latin typeface="HelveticaNeueLT Pro"/>
              </a:rPr>
              <a:t>Borsec </a:t>
            </a:r>
          </a:p>
          <a:p>
            <a:endParaRPr lang="en-US" sz="1400" b="1" dirty="0">
              <a:latin typeface="HelveticaNeueLT Pro"/>
            </a:endParaRPr>
          </a:p>
          <a:p>
            <a:r>
              <a:rPr lang="ro-RO" sz="1400" dirty="0" smtClean="0">
                <a:latin typeface="HelveticaNeueLT Pro"/>
              </a:rPr>
              <a:t>Î</a:t>
            </a:r>
            <a:r>
              <a:rPr lang="en-US" sz="1400" dirty="0" smtClean="0">
                <a:latin typeface="HelveticaNeueLT Pro"/>
              </a:rPr>
              <a:t>n </a:t>
            </a:r>
            <a:r>
              <a:rPr lang="en-US" sz="1400" dirty="0">
                <a:latin typeface="HelveticaNeueLT Pro"/>
              </a:rPr>
              <a:t>perioada aprilie – iunie 2018 am fost </a:t>
            </a:r>
            <a:r>
              <a:rPr lang="ro-RO" sz="1400" dirty="0" smtClean="0">
                <a:latin typeface="HelveticaNeueLT Pro"/>
              </a:rPr>
              <a:t>î</a:t>
            </a:r>
            <a:r>
              <a:rPr lang="en-US" sz="1400" dirty="0" smtClean="0">
                <a:latin typeface="HelveticaNeueLT Pro"/>
              </a:rPr>
              <a:t>n </a:t>
            </a:r>
            <a:r>
              <a:rPr lang="en-US" sz="1400" dirty="0">
                <a:latin typeface="HelveticaNeueLT Pro"/>
              </a:rPr>
              <a:t>11 </a:t>
            </a:r>
            <a:r>
              <a:rPr lang="ro-RO" sz="1400" dirty="0" smtClean="0">
                <a:latin typeface="HelveticaNeueLT Pro"/>
              </a:rPr>
              <a:t>ș</a:t>
            </a:r>
            <a:r>
              <a:rPr lang="en-US" sz="1400" dirty="0" smtClean="0">
                <a:latin typeface="HelveticaNeueLT Pro"/>
              </a:rPr>
              <a:t>coli </a:t>
            </a:r>
            <a:r>
              <a:rPr lang="en-US" sz="1400" dirty="0">
                <a:latin typeface="HelveticaNeueLT Pro"/>
              </a:rPr>
              <a:t>din toate </a:t>
            </a:r>
            <a:r>
              <a:rPr lang="en-US" sz="1400" dirty="0" err="1">
                <a:latin typeface="HelveticaNeueLT Pro"/>
              </a:rPr>
              <a:t>sectoarele</a:t>
            </a:r>
            <a:r>
              <a:rPr lang="en-US" sz="1400" dirty="0">
                <a:latin typeface="HelveticaNeueLT Pro"/>
              </a:rPr>
              <a:t> </a:t>
            </a:r>
            <a:r>
              <a:rPr lang="en-US" sz="1400" dirty="0" err="1" smtClean="0">
                <a:latin typeface="HelveticaNeueLT Pro"/>
              </a:rPr>
              <a:t>Capitalei</a:t>
            </a:r>
            <a:r>
              <a:rPr lang="ro-RO" sz="1400" dirty="0" smtClean="0">
                <a:latin typeface="HelveticaNeueLT Pro"/>
              </a:rPr>
              <a:t>.</a:t>
            </a:r>
          </a:p>
          <a:p>
            <a:r>
              <a:rPr lang="ro-RO" sz="1400" dirty="0">
                <a:latin typeface="HelveticaNeueLT Pro"/>
              </a:rPr>
              <a:t>Î</a:t>
            </a:r>
            <a:r>
              <a:rPr lang="ro-RO" sz="1400" dirty="0" smtClean="0">
                <a:latin typeface="HelveticaNeueLT Pro"/>
              </a:rPr>
              <a:t>n perioada octombrie – decembrie 2018 au urmat încă 17 școli. </a:t>
            </a:r>
            <a:br>
              <a:rPr lang="ro-RO" sz="1400" dirty="0" smtClean="0">
                <a:latin typeface="HelveticaNeueLT Pro"/>
              </a:rPr>
            </a:br>
            <a:endParaRPr lang="en-US" sz="1400" dirty="0">
              <a:latin typeface="HelveticaNeueLT Pro"/>
            </a:endParaRPr>
          </a:p>
          <a:p>
            <a:r>
              <a:rPr lang="en-US" sz="1400" b="1" dirty="0">
                <a:latin typeface="HelveticaNeueLT Pro"/>
              </a:rPr>
              <a:t>Campania </a:t>
            </a:r>
            <a:r>
              <a:rPr lang="ro-RO" sz="1400" b="1" dirty="0" smtClean="0">
                <a:latin typeface="HelveticaNeueLT Pro"/>
              </a:rPr>
              <a:t>î</a:t>
            </a:r>
            <a:r>
              <a:rPr lang="en-US" sz="1400" b="1" dirty="0" smtClean="0">
                <a:latin typeface="HelveticaNeueLT Pro"/>
              </a:rPr>
              <a:t>n </a:t>
            </a:r>
            <a:r>
              <a:rPr lang="en-US" sz="1400" b="1" dirty="0">
                <a:latin typeface="HelveticaNeueLT Pro"/>
              </a:rPr>
              <a:t>cifre:</a:t>
            </a:r>
          </a:p>
          <a:p>
            <a:pPr lvl="1">
              <a:buFontTx/>
              <a:buChar char="-"/>
            </a:pPr>
            <a:r>
              <a:rPr lang="ro-RO" sz="1400" b="1" dirty="0" smtClean="0">
                <a:latin typeface="HelveticaNeueLT Pro"/>
              </a:rPr>
              <a:t> </a:t>
            </a:r>
            <a:r>
              <a:rPr lang="en-US" sz="1400" b="1" dirty="0" err="1" smtClean="0">
                <a:latin typeface="HelveticaNeueLT Pro"/>
              </a:rPr>
              <a:t>Peste</a:t>
            </a:r>
            <a:r>
              <a:rPr lang="en-US" sz="1400" b="1" dirty="0" smtClean="0">
                <a:latin typeface="HelveticaNeueLT Pro"/>
              </a:rPr>
              <a:t> </a:t>
            </a:r>
            <a:r>
              <a:rPr lang="ro-RO" sz="1400" b="1" dirty="0" smtClean="0">
                <a:latin typeface="HelveticaNeueLT Pro"/>
              </a:rPr>
              <a:t>50</a:t>
            </a:r>
            <a:r>
              <a:rPr lang="en-US" sz="1400" b="1" dirty="0" smtClean="0">
                <a:latin typeface="HelveticaNeueLT Pro"/>
              </a:rPr>
              <a:t>00 </a:t>
            </a:r>
            <a:r>
              <a:rPr lang="en-US" sz="1400" b="1" dirty="0">
                <a:latin typeface="HelveticaNeueLT Pro"/>
              </a:rPr>
              <a:t>de copii </a:t>
            </a:r>
            <a:r>
              <a:rPr lang="en-US" sz="1400" b="1" dirty="0" smtClean="0">
                <a:latin typeface="HelveticaNeueLT Pro"/>
              </a:rPr>
              <a:t>participan</a:t>
            </a:r>
            <a:r>
              <a:rPr lang="ro-RO" sz="1400" b="1" dirty="0" smtClean="0">
                <a:latin typeface="HelveticaNeueLT Pro"/>
              </a:rPr>
              <a:t>ț</a:t>
            </a:r>
            <a:r>
              <a:rPr lang="en-US" sz="1400" b="1" dirty="0" smtClean="0">
                <a:latin typeface="HelveticaNeueLT Pro"/>
              </a:rPr>
              <a:t>i</a:t>
            </a:r>
            <a:endParaRPr lang="en-US" sz="1400" b="1" dirty="0">
              <a:latin typeface="HelveticaNeueLT Pro"/>
            </a:endParaRPr>
          </a:p>
          <a:p>
            <a:pPr lvl="1">
              <a:buFontTx/>
              <a:buChar char="-"/>
            </a:pPr>
            <a:r>
              <a:rPr lang="ro-RO" sz="1400" b="1" dirty="0" smtClean="0">
                <a:latin typeface="HelveticaNeueLT Pro"/>
              </a:rPr>
              <a:t> </a:t>
            </a:r>
            <a:r>
              <a:rPr lang="en-US" sz="1400" b="1" dirty="0" err="1" smtClean="0">
                <a:latin typeface="HelveticaNeueLT Pro"/>
              </a:rPr>
              <a:t>Peste</a:t>
            </a:r>
            <a:r>
              <a:rPr lang="en-US" sz="1400" b="1" dirty="0" smtClean="0">
                <a:latin typeface="HelveticaNeueLT Pro"/>
              </a:rPr>
              <a:t> </a:t>
            </a:r>
            <a:r>
              <a:rPr lang="ro-RO" sz="1400" b="1" dirty="0" smtClean="0">
                <a:latin typeface="HelveticaNeueLT Pro"/>
              </a:rPr>
              <a:t>20</a:t>
            </a:r>
            <a:r>
              <a:rPr lang="en-US" sz="1400" b="1" dirty="0" smtClean="0">
                <a:latin typeface="HelveticaNeueLT Pro"/>
              </a:rPr>
              <a:t>0 </a:t>
            </a:r>
            <a:r>
              <a:rPr lang="en-US" sz="1400" b="1" dirty="0">
                <a:latin typeface="HelveticaNeueLT Pro"/>
              </a:rPr>
              <a:t>de profesori </a:t>
            </a:r>
            <a:r>
              <a:rPr lang="ro-RO" sz="1400" b="1" dirty="0" smtClean="0">
                <a:latin typeface="HelveticaNeueLT Pro"/>
              </a:rPr>
              <a:t>ș</a:t>
            </a:r>
            <a:r>
              <a:rPr lang="en-US" sz="1400" b="1" dirty="0" smtClean="0">
                <a:latin typeface="HelveticaNeueLT Pro"/>
              </a:rPr>
              <a:t>i </a:t>
            </a:r>
            <a:r>
              <a:rPr lang="ro-RO" sz="1400" b="1" dirty="0" smtClean="0">
                <a:latin typeface="HelveticaNeueLT Pro"/>
              </a:rPr>
              <a:t>î</a:t>
            </a:r>
            <a:r>
              <a:rPr lang="en-US" sz="1400" b="1" dirty="0" smtClean="0">
                <a:latin typeface="HelveticaNeueLT Pro"/>
              </a:rPr>
              <a:t>nva</a:t>
            </a:r>
            <a:r>
              <a:rPr lang="ro-RO" sz="1400" b="1" dirty="0" smtClean="0">
                <a:latin typeface="HelveticaNeueLT Pro"/>
              </a:rPr>
              <a:t>ță</a:t>
            </a:r>
            <a:r>
              <a:rPr lang="en-US" sz="1400" b="1" dirty="0" smtClean="0">
                <a:latin typeface="HelveticaNeueLT Pro"/>
              </a:rPr>
              <a:t>tori implica</a:t>
            </a:r>
            <a:r>
              <a:rPr lang="ro-RO" sz="1400" b="1" dirty="0" smtClean="0">
                <a:latin typeface="HelveticaNeueLT Pro"/>
              </a:rPr>
              <a:t>ț</a:t>
            </a:r>
            <a:r>
              <a:rPr lang="en-US" sz="1400" b="1" dirty="0" smtClean="0">
                <a:latin typeface="HelveticaNeueLT Pro"/>
              </a:rPr>
              <a:t>i </a:t>
            </a:r>
            <a:endParaRPr lang="en-US" sz="1400" b="1" dirty="0">
              <a:latin typeface="HelveticaNeueLT Pro"/>
            </a:endParaRPr>
          </a:p>
          <a:p>
            <a:pPr lvl="1">
              <a:buFontTx/>
              <a:buChar char="-"/>
            </a:pPr>
            <a:r>
              <a:rPr lang="ro-RO" sz="1400" b="1" dirty="0" smtClean="0">
                <a:latin typeface="HelveticaNeueLT Pro"/>
              </a:rPr>
              <a:t> </a:t>
            </a:r>
            <a:r>
              <a:rPr lang="en-US" sz="1400" b="1" dirty="0" err="1" smtClean="0">
                <a:latin typeface="HelveticaNeueLT Pro"/>
              </a:rPr>
              <a:t>Peste</a:t>
            </a:r>
            <a:r>
              <a:rPr lang="en-US" sz="1400" b="1" dirty="0" smtClean="0">
                <a:latin typeface="HelveticaNeueLT Pro"/>
              </a:rPr>
              <a:t> </a:t>
            </a:r>
            <a:r>
              <a:rPr lang="ro-RO" sz="1400" b="1" dirty="0">
                <a:latin typeface="HelveticaNeueLT Pro"/>
              </a:rPr>
              <a:t>9</a:t>
            </a:r>
            <a:r>
              <a:rPr lang="en-US" sz="1400" b="1" dirty="0" smtClean="0">
                <a:latin typeface="HelveticaNeueLT Pro"/>
              </a:rPr>
              <a:t>0 </a:t>
            </a:r>
            <a:r>
              <a:rPr lang="en-US" sz="1400" b="1" dirty="0">
                <a:latin typeface="HelveticaNeueLT Pro"/>
              </a:rPr>
              <a:t>de sportivi ai CSM </a:t>
            </a:r>
            <a:r>
              <a:rPr lang="en-US" sz="1400" b="1" dirty="0" smtClean="0">
                <a:latin typeface="HelveticaNeueLT Pro"/>
              </a:rPr>
              <a:t>Bucure</a:t>
            </a:r>
            <a:r>
              <a:rPr lang="ro-RO" sz="1400" b="1" dirty="0" smtClean="0">
                <a:latin typeface="HelveticaNeueLT Pro"/>
              </a:rPr>
              <a:t>ș</a:t>
            </a:r>
            <a:r>
              <a:rPr lang="en-US" sz="1400" b="1" dirty="0" smtClean="0">
                <a:latin typeface="HelveticaNeueLT Pro"/>
              </a:rPr>
              <a:t>ti </a:t>
            </a:r>
            <a:r>
              <a:rPr lang="en-US" sz="1400" b="1" dirty="0">
                <a:latin typeface="HelveticaNeueLT Pro"/>
              </a:rPr>
              <a:t>au participat la </a:t>
            </a:r>
            <a:r>
              <a:rPr lang="en-US" sz="1400" b="1" dirty="0" smtClean="0">
                <a:latin typeface="HelveticaNeueLT Pro"/>
              </a:rPr>
              <a:t>activit</a:t>
            </a:r>
            <a:r>
              <a:rPr lang="ro-RO" sz="1400" b="1" dirty="0" smtClean="0">
                <a:latin typeface="HelveticaNeueLT Pro"/>
              </a:rPr>
              <a:t>ăț</a:t>
            </a:r>
            <a:r>
              <a:rPr lang="en-US" sz="1400" b="1" dirty="0" smtClean="0">
                <a:latin typeface="HelveticaNeueLT Pro"/>
              </a:rPr>
              <a:t>ile </a:t>
            </a:r>
            <a:r>
              <a:rPr lang="en-US" sz="1400" b="1" dirty="0">
                <a:latin typeface="HelveticaNeueLT Pro"/>
              </a:rPr>
              <a:t>dedicate celor 5 sporturi din </a:t>
            </a:r>
            <a:r>
              <a:rPr lang="en-US" sz="1400" b="1" dirty="0" err="1" smtClean="0">
                <a:latin typeface="HelveticaNeueLT Pro"/>
              </a:rPr>
              <a:t>proiect</a:t>
            </a:r>
            <a:r>
              <a:rPr lang="ro-RO" sz="1400" b="1" dirty="0" smtClean="0">
                <a:latin typeface="HelveticaNeueLT Pro"/>
              </a:rPr>
              <a:t> - atletism, baschet, handbal, rugby, volei. </a:t>
            </a:r>
            <a:r>
              <a:rPr lang="en-US" sz="1400" b="1" dirty="0" smtClean="0">
                <a:latin typeface="HelveticaNeueLT Pro"/>
              </a:rPr>
              <a:t> </a:t>
            </a:r>
            <a:endParaRPr lang="en-US" sz="1400" b="1" dirty="0">
              <a:latin typeface="HelveticaNeueLT Pro"/>
            </a:endParaRPr>
          </a:p>
          <a:p>
            <a:pPr>
              <a:buFontTx/>
              <a:buChar char="-"/>
            </a:pPr>
            <a:endParaRPr lang="en-US" sz="1400" b="1" dirty="0">
              <a:latin typeface="HelveticaNeueLT Pro"/>
            </a:endParaRPr>
          </a:p>
          <a:p>
            <a:r>
              <a:rPr lang="en-US" sz="1400" b="1" dirty="0">
                <a:latin typeface="HelveticaNeueLT Pro"/>
              </a:rPr>
              <a:t>Mai multe detalii pe pagina de FB a campaniei:</a:t>
            </a:r>
          </a:p>
          <a:p>
            <a:r>
              <a:rPr lang="en-US" sz="1400" b="1" dirty="0">
                <a:latin typeface="HelveticaNeueLT Pro"/>
                <a:hlinkClick r:id="rId2"/>
              </a:rPr>
              <a:t>https://www.facebook.com/campanieCSMBucuresti/</a:t>
            </a:r>
            <a:r>
              <a:rPr lang="en-US" sz="1400" b="1" dirty="0">
                <a:latin typeface="HelveticaNeueLT Pro"/>
              </a:rPr>
              <a:t> </a:t>
            </a:r>
          </a:p>
          <a:p>
            <a:endParaRPr lang="en-US" sz="1400" b="1" dirty="0">
              <a:latin typeface="HelveticaNeueLT Pro"/>
            </a:endParaRPr>
          </a:p>
          <a:p>
            <a:r>
              <a:rPr lang="ro-RO" sz="1400" dirty="0" smtClean="0">
                <a:latin typeface="HelveticaNeueLT Pro"/>
              </a:rPr>
              <a:t>Î</a:t>
            </a:r>
            <a:r>
              <a:rPr lang="en-US" sz="1400" dirty="0" smtClean="0">
                <a:latin typeface="HelveticaNeueLT Pro"/>
              </a:rPr>
              <a:t>ntregul </a:t>
            </a:r>
            <a:r>
              <a:rPr lang="en-US" sz="1400" dirty="0">
                <a:latin typeface="HelveticaNeueLT Pro"/>
              </a:rPr>
              <a:t>proiect este promovat dupa cum </a:t>
            </a:r>
            <a:r>
              <a:rPr lang="en-US" sz="1400" dirty="0" smtClean="0">
                <a:latin typeface="HelveticaNeueLT Pro"/>
              </a:rPr>
              <a:t>urmeaz</a:t>
            </a:r>
            <a:r>
              <a:rPr lang="ro-RO" sz="1400" dirty="0" smtClean="0">
                <a:latin typeface="HelveticaNeueLT Pro"/>
              </a:rPr>
              <a:t>ă</a:t>
            </a:r>
            <a:r>
              <a:rPr lang="en-US" sz="1400" dirty="0" smtClean="0">
                <a:latin typeface="HelveticaNeueLT Pro"/>
              </a:rPr>
              <a:t>:</a:t>
            </a:r>
            <a:endParaRPr lang="en-US" sz="1400" dirty="0">
              <a:latin typeface="HelveticaNeueLT Pro"/>
            </a:endParaRPr>
          </a:p>
          <a:p>
            <a:pPr>
              <a:buFont typeface="+mj-lt"/>
              <a:buAutoNum type="arabicPeriod"/>
            </a:pPr>
            <a:r>
              <a:rPr lang="en-US" sz="1400" dirty="0">
                <a:latin typeface="HelveticaNeueLT Pro"/>
              </a:rPr>
              <a:t>Stiri TV produse de noi </a:t>
            </a:r>
            <a:r>
              <a:rPr lang="ro-RO" sz="1400" dirty="0" smtClean="0">
                <a:latin typeface="HelveticaNeueLT Pro"/>
              </a:rPr>
              <a:t>ș</a:t>
            </a:r>
            <a:r>
              <a:rPr lang="en-US" sz="1400" dirty="0" smtClean="0">
                <a:latin typeface="HelveticaNeueLT Pro"/>
              </a:rPr>
              <a:t>i </a:t>
            </a:r>
            <a:r>
              <a:rPr lang="en-US" sz="1400" dirty="0">
                <a:latin typeface="HelveticaNeueLT Pro"/>
              </a:rPr>
              <a:t>distribuite pe toate posturile TV </a:t>
            </a:r>
          </a:p>
          <a:p>
            <a:pPr>
              <a:buFont typeface="+mj-lt"/>
              <a:buAutoNum type="arabicPeriod"/>
            </a:pPr>
            <a:r>
              <a:rPr lang="en-US" sz="1400" dirty="0">
                <a:latin typeface="HelveticaNeueLT Pro"/>
              </a:rPr>
              <a:t>Facebook CSM </a:t>
            </a:r>
            <a:r>
              <a:rPr lang="en-US" sz="1400" dirty="0" smtClean="0">
                <a:latin typeface="HelveticaNeueLT Pro"/>
              </a:rPr>
              <a:t>Bucure</a:t>
            </a:r>
            <a:r>
              <a:rPr lang="ro-RO" sz="1400" dirty="0" smtClean="0">
                <a:latin typeface="HelveticaNeueLT Pro"/>
              </a:rPr>
              <a:t>ș</a:t>
            </a:r>
            <a:r>
              <a:rPr lang="en-US" sz="1400" dirty="0" smtClean="0">
                <a:latin typeface="HelveticaNeueLT Pro"/>
              </a:rPr>
              <a:t>ti </a:t>
            </a:r>
            <a:r>
              <a:rPr lang="en-US" sz="1400" dirty="0">
                <a:latin typeface="HelveticaNeueLT Pro"/>
              </a:rPr>
              <a:t>Oficial + canal Youtube </a:t>
            </a:r>
          </a:p>
          <a:p>
            <a:pPr>
              <a:buFont typeface="+mj-lt"/>
              <a:buAutoNum type="arabicPeriod"/>
            </a:pPr>
            <a:r>
              <a:rPr lang="en-US" sz="1400" dirty="0">
                <a:latin typeface="HelveticaNeueLT Pro"/>
              </a:rPr>
              <a:t>PR </a:t>
            </a:r>
          </a:p>
        </p:txBody>
      </p:sp>
      <p:pic>
        <p:nvPicPr>
          <p:cNvPr id="5" name="Picture 2" descr="Image may contain: one or more peo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46" y="2228136"/>
            <a:ext cx="3581399"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3861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a:bodyPr>
          <a:lstStyle/>
          <a:p>
            <a:r>
              <a:rPr lang="en-US" dirty="0"/>
              <a:t> </a:t>
            </a:r>
            <a:br>
              <a:rPr lang="en-US" dirty="0"/>
            </a:br>
            <a:endParaRPr lang="en-US" dirty="0"/>
          </a:p>
        </p:txBody>
      </p:sp>
      <p:pic>
        <p:nvPicPr>
          <p:cNvPr id="6" name="Picture 5"/>
          <p:cNvPicPr/>
          <p:nvPr/>
        </p:nvPicPr>
        <p:blipFill>
          <a:blip r:embed="rId3" cstate="screen">
            <a:extLst>
              <a:ext uri="{28A0092B-C50C-407E-A947-70E740481C1C}">
                <a14:useLocalDpi xmlns:a14="http://schemas.microsoft.com/office/drawing/2010/main"/>
              </a:ext>
            </a:extLst>
          </a:blip>
          <a:stretch>
            <a:fillRect/>
          </a:stretch>
        </p:blipFill>
        <p:spPr>
          <a:xfrm>
            <a:off x="3887787" y="457200"/>
            <a:ext cx="943610" cy="1259840"/>
          </a:xfrm>
          <a:prstGeom prst="rect">
            <a:avLst/>
          </a:prstGeom>
        </p:spPr>
      </p:pic>
      <p:sp>
        <p:nvSpPr>
          <p:cNvPr id="7" name="Rectangle 6"/>
          <p:cNvSpPr/>
          <p:nvPr/>
        </p:nvSpPr>
        <p:spPr>
          <a:xfrm>
            <a:off x="2185352"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8" name="Picture 7"/>
          <p:cNvPicPr/>
          <p:nvPr/>
        </p:nvPicPr>
        <p:blipFill>
          <a:blip r:embed="rId4" cstate="screen">
            <a:extLst>
              <a:ext uri="{28A0092B-C50C-407E-A947-70E740481C1C}">
                <a14:useLocalDpi xmlns:a14="http://schemas.microsoft.com/office/drawing/2010/main"/>
              </a:ext>
            </a:extLst>
          </a:blip>
          <a:stretch>
            <a:fillRect/>
          </a:stretch>
        </p:blipFill>
        <p:spPr>
          <a:xfrm>
            <a:off x="6338252" y="501015"/>
            <a:ext cx="1691640" cy="634365"/>
          </a:xfrm>
          <a:prstGeom prst="rect">
            <a:avLst/>
          </a:prstGeom>
        </p:spPr>
      </p:pic>
      <p:sp>
        <p:nvSpPr>
          <p:cNvPr id="9" name="Rectangle 8"/>
          <p:cNvSpPr/>
          <p:nvPr/>
        </p:nvSpPr>
        <p:spPr>
          <a:xfrm>
            <a:off x="384810" y="669290"/>
            <a:ext cx="629602"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dirty="0">
              <a:solidFill>
                <a:prstClr val="white"/>
              </a:solidFill>
            </a:endParaRPr>
          </a:p>
        </p:txBody>
      </p:sp>
      <p:sp>
        <p:nvSpPr>
          <p:cNvPr id="10" name="Rectangle 9"/>
          <p:cNvSpPr/>
          <p:nvPr/>
        </p:nvSpPr>
        <p:spPr>
          <a:xfrm>
            <a:off x="7964486" y="669290"/>
            <a:ext cx="874713"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sz="1100" dirty="0">
              <a:solidFill>
                <a:prstClr val="white"/>
              </a:solidFill>
              <a:ea typeface="HelveticaNeueLT Pro 55 Roman"/>
              <a:cs typeface="Times New Roman"/>
            </a:endParaRPr>
          </a:p>
        </p:txBody>
      </p:sp>
      <p:pic>
        <p:nvPicPr>
          <p:cNvPr id="11" name="Picture 10"/>
          <p:cNvPicPr/>
          <p:nvPr/>
        </p:nvPicPr>
        <p:blipFill>
          <a:blip r:embed="rId6" cstate="screen">
            <a:extLst>
              <a:ext uri="{28A0092B-C50C-407E-A947-70E740481C1C}">
                <a14:useLocalDpi xmlns:a14="http://schemas.microsoft.com/office/drawing/2010/main"/>
              </a:ext>
            </a:extLst>
          </a:blip>
          <a:stretch>
            <a:fillRect/>
          </a:stretch>
        </p:blipFill>
        <p:spPr>
          <a:xfrm>
            <a:off x="819818" y="86677"/>
            <a:ext cx="1609344" cy="1463040"/>
          </a:xfrm>
          <a:prstGeom prst="rect">
            <a:avLst/>
          </a:prstGeom>
        </p:spPr>
      </p:pic>
      <p:sp>
        <p:nvSpPr>
          <p:cNvPr id="12" name="Rectangle 11"/>
          <p:cNvSpPr/>
          <p:nvPr/>
        </p:nvSpPr>
        <p:spPr>
          <a:xfrm>
            <a:off x="4865687"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3" name="Picture 12"/>
          <p:cNvPicPr/>
          <p:nvPr/>
        </p:nvPicPr>
        <p:blipFill>
          <a:blip r:embed="rId7">
            <a:extLst>
              <a:ext uri="{28A0092B-C50C-407E-A947-70E740481C1C}">
                <a14:useLocalDpi xmlns:a14="http://schemas.microsoft.com/office/drawing/2010/main"/>
              </a:ext>
            </a:extLst>
          </a:blip>
          <a:stretch>
            <a:fillRect/>
          </a:stretch>
        </p:blipFill>
        <p:spPr>
          <a:xfrm>
            <a:off x="1238250" y="6121400"/>
            <a:ext cx="1205230" cy="140970"/>
          </a:xfrm>
          <a:prstGeom prst="rect">
            <a:avLst/>
          </a:prstGeom>
        </p:spPr>
      </p:pic>
      <p:sp>
        <p:nvSpPr>
          <p:cNvPr id="14" name="Rectangle 13"/>
          <p:cNvSpPr/>
          <p:nvPr/>
        </p:nvSpPr>
        <p:spPr>
          <a:xfrm>
            <a:off x="2482850" y="6164580"/>
            <a:ext cx="62763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5" name="Rectangle 14"/>
          <p:cNvSpPr/>
          <p:nvPr/>
        </p:nvSpPr>
        <p:spPr>
          <a:xfrm>
            <a:off x="384810" y="6169660"/>
            <a:ext cx="8026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o-RO" sz="1100">
                <a:solidFill>
                  <a:prstClr val="white"/>
                </a:solidFill>
                <a:ea typeface="HelveticaNeueLT Pro 55 Roman"/>
                <a:cs typeface="Times New Roman"/>
              </a:rPr>
              <a:t>          </a:t>
            </a:r>
            <a:endParaRPr lang="en-US" sz="1100">
              <a:solidFill>
                <a:prstClr val="white"/>
              </a:solidFill>
              <a:ea typeface="HelveticaNeueLT Pro 55 Roman"/>
              <a:cs typeface="Times New Roman"/>
            </a:endParaRPr>
          </a:p>
        </p:txBody>
      </p:sp>
      <p:sp>
        <p:nvSpPr>
          <p:cNvPr id="16" name="Text Box 2"/>
          <p:cNvSpPr txBox="1">
            <a:spLocks noChangeArrowheads="1"/>
          </p:cNvSpPr>
          <p:nvPr/>
        </p:nvSpPr>
        <p:spPr bwMode="auto">
          <a:xfrm>
            <a:off x="2419985" y="6248400"/>
            <a:ext cx="4759960" cy="4876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600">
                <a:solidFill>
                  <a:srgbClr val="17427C"/>
                </a:solidFill>
                <a:latin typeface="HelveticaNeueLT Pro 55 Roman"/>
                <a:ea typeface="HelveticaNeueLT Pro 55 Roman"/>
                <a:cs typeface="Times New Roman"/>
              </a:rPr>
              <a:t>Calea Vitan, nr. 242, etaj 1, Sector 3, București, tel: +4 (021) 313.66.33, fax: +4 (021) 317.42.48, e-mail: office@csmbucuresti.ro</a:t>
            </a:r>
            <a:br>
              <a:rPr lang="en-US" sz="600">
                <a:solidFill>
                  <a:srgbClr val="17427C"/>
                </a:solidFill>
                <a:latin typeface="HelveticaNeueLT Pro 55 Roman"/>
                <a:ea typeface="HelveticaNeueLT Pro 55 Roman"/>
                <a:cs typeface="Times New Roman"/>
              </a:rPr>
            </a:br>
            <a:r>
              <a:rPr lang="en-US" sz="600">
                <a:solidFill>
                  <a:srgbClr val="17427C"/>
                </a:solidFill>
                <a:latin typeface="HelveticaNeueLT Pro 55 Roman"/>
                <a:ea typeface="HelveticaNeueLT Pro 55 Roman"/>
                <a:cs typeface="Times New Roman"/>
              </a:rPr>
              <a:t>www.csmbucuresti.ro</a:t>
            </a:r>
            <a:r>
              <a:rPr lang="en-US" sz="600">
                <a:solidFill>
                  <a:srgbClr val="262B33"/>
                </a:solidFill>
                <a:latin typeface="HelveticaNeueLT Pro 55 Roman"/>
                <a:ea typeface="HelveticaNeueLT Pro 55 Roman"/>
                <a:cs typeface="Courier New"/>
              </a:rPr>
              <a:t/>
            </a:r>
            <a:br>
              <a:rPr lang="en-US" sz="600">
                <a:solidFill>
                  <a:srgbClr val="262B33"/>
                </a:solidFill>
                <a:latin typeface="HelveticaNeueLT Pro 55 Roman"/>
                <a:ea typeface="HelveticaNeueLT Pro 55 Roman"/>
                <a:cs typeface="Courier New"/>
              </a:rPr>
            </a:br>
            <a:r>
              <a:rPr lang="en-US" sz="600">
                <a:solidFill>
                  <a:srgbClr val="1F497D"/>
                </a:solidFill>
                <a:latin typeface="HelveticaNeueLT Pro 55 Roman"/>
                <a:ea typeface="HelveticaNeueLT Pro 55 Roman"/>
                <a:cs typeface="Courier New"/>
              </a:rPr>
              <a:t>CSM București operează conform Regulamentului UE nr. 629/2016 privind protecția datelor personale</a:t>
            </a:r>
            <a:endParaRPr lang="en-US" sz="1100">
              <a:solidFill>
                <a:prstClr val="black"/>
              </a:solidFill>
              <a:latin typeface="HelveticaNeueLT Pro 55 Roman"/>
              <a:ea typeface="HelveticaNeueLT Pro 55 Roman"/>
              <a:cs typeface="Times New Roman"/>
            </a:endParaRPr>
          </a:p>
          <a:p>
            <a:pPr algn="ctr">
              <a:lnSpc>
                <a:spcPct val="115000"/>
              </a:lnSpc>
              <a:spcAft>
                <a:spcPts val="1000"/>
              </a:spcAft>
            </a:pPr>
            <a:r>
              <a:rPr lang="en-US" sz="600">
                <a:solidFill>
                  <a:srgbClr val="17427C"/>
                </a:solidFill>
                <a:latin typeface="HelveticaNeueLT Pro 55 Roman"/>
                <a:ea typeface="HelveticaNeueLT Pro 55 Roman"/>
                <a:cs typeface="Times New Roman"/>
              </a:rPr>
              <a:t> </a:t>
            </a:r>
            <a:endParaRPr lang="en-US" sz="1100">
              <a:solidFill>
                <a:prstClr val="black"/>
              </a:solidFill>
              <a:latin typeface="HelveticaNeueLT Pro 55 Roman"/>
              <a:ea typeface="HelveticaNeueLT Pro 55 Roman"/>
              <a:cs typeface="Times New Roman"/>
            </a:endParaRPr>
          </a:p>
        </p:txBody>
      </p:sp>
      <p:sp>
        <p:nvSpPr>
          <p:cNvPr id="4" name="TextBox 3"/>
          <p:cNvSpPr txBox="1"/>
          <p:nvPr/>
        </p:nvSpPr>
        <p:spPr>
          <a:xfrm>
            <a:off x="1567655" y="1603355"/>
            <a:ext cx="6834187" cy="707886"/>
          </a:xfrm>
          <a:prstGeom prst="rect">
            <a:avLst/>
          </a:prstGeom>
          <a:noFill/>
        </p:spPr>
        <p:txBody>
          <a:bodyPr wrap="square" rtlCol="0">
            <a:spAutoFit/>
          </a:bodyPr>
          <a:lstStyle/>
          <a:p>
            <a:pPr algn="ctr"/>
            <a:r>
              <a:rPr lang="en-US" sz="4000" b="1" dirty="0" err="1">
                <a:solidFill>
                  <a:schemeClr val="tx2">
                    <a:lumMod val="60000"/>
                    <a:lumOff val="40000"/>
                  </a:schemeClr>
                </a:solidFill>
              </a:rPr>
              <a:t>Obiective</a:t>
            </a:r>
            <a:r>
              <a:rPr lang="ro-RO" sz="4000" b="1" dirty="0">
                <a:solidFill>
                  <a:schemeClr val="tx2">
                    <a:lumMod val="60000"/>
                    <a:lumOff val="40000"/>
                  </a:schemeClr>
                </a:solidFill>
              </a:rPr>
              <a:t> </a:t>
            </a:r>
            <a:r>
              <a:rPr lang="ro-RO" sz="4000" b="1" dirty="0">
                <a:solidFill>
                  <a:schemeClr val="tx2">
                    <a:lumMod val="60000"/>
                    <a:lumOff val="40000"/>
                  </a:schemeClr>
                </a:solidFill>
                <a:latin typeface="HelveticaNeueLT Pro"/>
              </a:rPr>
              <a:t>generale</a:t>
            </a:r>
            <a:endParaRPr lang="en-US" sz="4000" b="1" dirty="0">
              <a:solidFill>
                <a:schemeClr val="tx2">
                  <a:lumMod val="60000"/>
                  <a:lumOff val="40000"/>
                </a:schemeClr>
              </a:solidFill>
              <a:latin typeface="HelveticaNeueLT Pro"/>
            </a:endParaRPr>
          </a:p>
        </p:txBody>
      </p:sp>
      <p:sp>
        <p:nvSpPr>
          <p:cNvPr id="3" name="Rectangle 2"/>
          <p:cNvSpPr/>
          <p:nvPr/>
        </p:nvSpPr>
        <p:spPr>
          <a:xfrm>
            <a:off x="731520" y="2425566"/>
            <a:ext cx="8121490" cy="3416320"/>
          </a:xfrm>
          <a:prstGeom prst="rect">
            <a:avLst/>
          </a:prstGeom>
        </p:spPr>
        <p:txBody>
          <a:bodyPr wrap="square">
            <a:spAutoFit/>
          </a:bodyPr>
          <a:lstStyle/>
          <a:p>
            <a:r>
              <a:rPr lang="ro-RO" b="1" dirty="0">
                <a:latin typeface="HelveticaNeueLT Pro"/>
              </a:rPr>
              <a:t>I</a:t>
            </a:r>
            <a:r>
              <a:rPr lang="en-US" b="1" dirty="0" err="1">
                <a:latin typeface="HelveticaNeueLT Pro"/>
              </a:rPr>
              <a:t>nfrastructura</a:t>
            </a:r>
            <a:r>
              <a:rPr lang="en-US" b="1" dirty="0">
                <a:latin typeface="HelveticaNeueLT Pro"/>
              </a:rPr>
              <a:t> </a:t>
            </a:r>
            <a:r>
              <a:rPr lang="en-US" b="1" dirty="0" err="1">
                <a:latin typeface="HelveticaNeueLT Pro"/>
              </a:rPr>
              <a:t>sportivă</a:t>
            </a:r>
            <a:r>
              <a:rPr lang="ro-RO" dirty="0">
                <a:latin typeface="HelveticaNeueLT Pro"/>
              </a:rPr>
              <a:t> -</a:t>
            </a:r>
            <a:r>
              <a:rPr lang="en-US" dirty="0">
                <a:latin typeface="HelveticaNeueLT Pro"/>
              </a:rPr>
              <a:t> </a:t>
            </a:r>
            <a:r>
              <a:rPr lang="ro-RO" dirty="0">
                <a:latin typeface="HelveticaNeueLT Pro"/>
              </a:rPr>
              <a:t>este </a:t>
            </a:r>
            <a:r>
              <a:rPr lang="ro-RO" b="1" dirty="0">
                <a:latin typeface="HelveticaNeueLT Pro"/>
              </a:rPr>
              <a:t>unul dintre cele mai importante si urgente obiective </a:t>
            </a:r>
            <a:r>
              <a:rPr lang="ro-RO" dirty="0">
                <a:latin typeface="HelveticaNeueLT Pro"/>
              </a:rPr>
              <a:t>pe care CSM București le urmărește.</a:t>
            </a:r>
          </a:p>
          <a:p>
            <a:endParaRPr lang="en-US" dirty="0" smtClean="0">
              <a:latin typeface="HelveticaNeueLT Pro"/>
            </a:endParaRPr>
          </a:p>
          <a:p>
            <a:r>
              <a:rPr lang="ro-RO" b="1" dirty="0">
                <a:latin typeface="HelveticaNeueLT Pro"/>
              </a:rPr>
              <a:t>Î</a:t>
            </a:r>
            <a:r>
              <a:rPr lang="ro-RO" b="1" dirty="0" smtClean="0">
                <a:latin typeface="HelveticaNeueLT Pro"/>
              </a:rPr>
              <a:t>n acest moment, CSM București este singurul club fără infrastructură și activează exclusiv în spații închiriate, neavând nici sală proprie pentru competiții, nici săli pentru antrenamente sau alte facilități.  </a:t>
            </a:r>
            <a:endParaRPr lang="ro-RO" b="1" dirty="0">
              <a:latin typeface="HelveticaNeueLT Pro"/>
            </a:endParaRPr>
          </a:p>
          <a:p>
            <a:endParaRPr lang="ro-RO" dirty="0">
              <a:latin typeface="HelveticaNeueLT Pro"/>
            </a:endParaRPr>
          </a:p>
          <a:p>
            <a:r>
              <a:rPr lang="ro-RO" b="1" dirty="0">
                <a:latin typeface="HelveticaNeueLT Pro"/>
              </a:rPr>
              <a:t>O infrastructură proprie ne va ajuta </a:t>
            </a:r>
            <a:r>
              <a:rPr lang="ro-RO" b="1" dirty="0" smtClean="0">
                <a:latin typeface="HelveticaNeueLT Pro"/>
              </a:rPr>
              <a:t>atât la optimizarea cheltuielilor, cât și la d</a:t>
            </a:r>
            <a:r>
              <a:rPr lang="en-US" b="1" dirty="0" err="1">
                <a:latin typeface="HelveticaNeueLT Pro"/>
              </a:rPr>
              <a:t>ezvoltarea</a:t>
            </a:r>
            <a:r>
              <a:rPr lang="en-US" b="1" dirty="0">
                <a:latin typeface="HelveticaNeueLT Pro"/>
              </a:rPr>
              <a:t> de </a:t>
            </a:r>
            <a:r>
              <a:rPr lang="en-US" b="1" dirty="0" err="1">
                <a:latin typeface="HelveticaNeueLT Pro"/>
              </a:rPr>
              <a:t>parteneriate</a:t>
            </a:r>
            <a:r>
              <a:rPr lang="en-US" b="1" dirty="0">
                <a:latin typeface="HelveticaNeueLT Pro"/>
              </a:rPr>
              <a:t> cu </a:t>
            </a:r>
            <a:r>
              <a:rPr lang="en-US" b="1" dirty="0" err="1">
                <a:latin typeface="HelveticaNeueLT Pro"/>
              </a:rPr>
              <a:t>evenimentele</a:t>
            </a:r>
            <a:r>
              <a:rPr lang="en-US" b="1" dirty="0">
                <a:latin typeface="HelveticaNeueLT Pro"/>
              </a:rPr>
              <a:t> sportive </a:t>
            </a:r>
            <a:r>
              <a:rPr lang="en-US" dirty="0" err="1">
                <a:latin typeface="HelveticaNeueLT Pro"/>
              </a:rPr>
              <a:t>aparținând</a:t>
            </a:r>
            <a:r>
              <a:rPr lang="en-US" dirty="0">
                <a:latin typeface="HelveticaNeueLT Pro"/>
              </a:rPr>
              <a:t> </a:t>
            </a:r>
            <a:r>
              <a:rPr lang="en-US" dirty="0" err="1">
                <a:latin typeface="HelveticaNeueLT Pro"/>
              </a:rPr>
              <a:t>comunităților</a:t>
            </a:r>
            <a:r>
              <a:rPr lang="en-US" dirty="0">
                <a:latin typeface="HelveticaNeueLT Pro"/>
              </a:rPr>
              <a:t> locale </a:t>
            </a:r>
            <a:r>
              <a:rPr lang="en-US" dirty="0" err="1">
                <a:latin typeface="HelveticaNeueLT Pro"/>
              </a:rPr>
              <a:t>și</a:t>
            </a:r>
            <a:r>
              <a:rPr lang="en-US" dirty="0">
                <a:latin typeface="HelveticaNeueLT Pro"/>
              </a:rPr>
              <a:t> </a:t>
            </a:r>
            <a:r>
              <a:rPr lang="en-US" dirty="0" err="1">
                <a:latin typeface="HelveticaNeueLT Pro"/>
              </a:rPr>
              <a:t>extinderea</a:t>
            </a:r>
            <a:r>
              <a:rPr lang="en-US" dirty="0">
                <a:latin typeface="HelveticaNeueLT Pro"/>
              </a:rPr>
              <a:t> </a:t>
            </a:r>
            <a:r>
              <a:rPr lang="en-US" dirty="0" err="1">
                <a:latin typeface="HelveticaNeueLT Pro"/>
              </a:rPr>
              <a:t>competițiilor</a:t>
            </a:r>
            <a:r>
              <a:rPr lang="en-US" dirty="0">
                <a:latin typeface="HelveticaNeueLT Pro"/>
              </a:rPr>
              <a:t> sportive </a:t>
            </a:r>
            <a:r>
              <a:rPr lang="en-US" dirty="0" err="1">
                <a:latin typeface="HelveticaNeueLT Pro"/>
              </a:rPr>
              <a:t>organizate</a:t>
            </a:r>
            <a:r>
              <a:rPr lang="en-US" dirty="0">
                <a:latin typeface="HelveticaNeueLT Pro"/>
              </a:rPr>
              <a:t> </a:t>
            </a:r>
            <a:r>
              <a:rPr lang="en-US" dirty="0" err="1">
                <a:latin typeface="HelveticaNeueLT Pro"/>
              </a:rPr>
              <a:t>în</a:t>
            </a:r>
            <a:r>
              <a:rPr lang="en-US" dirty="0">
                <a:latin typeface="HelveticaNeueLT Pro"/>
              </a:rPr>
              <a:t> </a:t>
            </a:r>
            <a:r>
              <a:rPr lang="en-US" dirty="0" err="1">
                <a:latin typeface="HelveticaNeueLT Pro"/>
              </a:rPr>
              <a:t>parteneriat</a:t>
            </a:r>
            <a:r>
              <a:rPr lang="en-US" dirty="0">
                <a:latin typeface="HelveticaNeueLT Pro"/>
              </a:rPr>
              <a:t> cu </a:t>
            </a:r>
            <a:r>
              <a:rPr lang="en-US" dirty="0" err="1">
                <a:latin typeface="HelveticaNeueLT Pro"/>
              </a:rPr>
              <a:t>Ministerul</a:t>
            </a:r>
            <a:r>
              <a:rPr lang="en-US" dirty="0">
                <a:latin typeface="HelveticaNeueLT Pro"/>
              </a:rPr>
              <a:t> </a:t>
            </a:r>
            <a:r>
              <a:rPr lang="en-US" dirty="0" err="1">
                <a:latin typeface="HelveticaNeueLT Pro"/>
              </a:rPr>
              <a:t>Tineretului</a:t>
            </a:r>
            <a:r>
              <a:rPr lang="en-US" dirty="0">
                <a:latin typeface="HelveticaNeueLT Pro"/>
              </a:rPr>
              <a:t> </a:t>
            </a:r>
            <a:r>
              <a:rPr lang="en-US" dirty="0" err="1">
                <a:latin typeface="HelveticaNeueLT Pro"/>
              </a:rPr>
              <a:t>și</a:t>
            </a:r>
            <a:r>
              <a:rPr lang="en-US" dirty="0">
                <a:latin typeface="HelveticaNeueLT Pro"/>
              </a:rPr>
              <a:t> </a:t>
            </a:r>
            <a:r>
              <a:rPr lang="en-US" dirty="0" err="1">
                <a:latin typeface="HelveticaNeueLT Pro"/>
              </a:rPr>
              <a:t>Sportului</a:t>
            </a:r>
            <a:r>
              <a:rPr lang="en-US" dirty="0">
                <a:latin typeface="HelveticaNeueLT Pro"/>
              </a:rPr>
              <a:t>, </a:t>
            </a:r>
            <a:r>
              <a:rPr lang="en-US" dirty="0" err="1">
                <a:latin typeface="HelveticaNeueLT Pro"/>
              </a:rPr>
              <a:t>Ministerul</a:t>
            </a:r>
            <a:r>
              <a:rPr lang="en-US" dirty="0">
                <a:latin typeface="HelveticaNeueLT Pro"/>
              </a:rPr>
              <a:t> </a:t>
            </a:r>
            <a:r>
              <a:rPr lang="en-US" dirty="0" err="1">
                <a:latin typeface="HelveticaNeueLT Pro"/>
              </a:rPr>
              <a:t>Educației</a:t>
            </a:r>
            <a:r>
              <a:rPr lang="en-US" dirty="0">
                <a:latin typeface="HelveticaNeueLT Pro"/>
              </a:rPr>
              <a:t> </a:t>
            </a:r>
            <a:r>
              <a:rPr lang="en-US" dirty="0" err="1">
                <a:latin typeface="HelveticaNeueLT Pro"/>
              </a:rPr>
              <a:t>Naționale</a:t>
            </a:r>
            <a:r>
              <a:rPr lang="en-US" dirty="0">
                <a:latin typeface="HelveticaNeueLT Pro"/>
              </a:rPr>
              <a:t> </a:t>
            </a:r>
            <a:r>
              <a:rPr lang="en-US" dirty="0" err="1" smtClean="0">
                <a:latin typeface="HelveticaNeueLT Pro"/>
              </a:rPr>
              <a:t>și</a:t>
            </a:r>
            <a:r>
              <a:rPr lang="en-US" dirty="0" smtClean="0">
                <a:latin typeface="HelveticaNeueLT Pro"/>
              </a:rPr>
              <a:t> </a:t>
            </a:r>
            <a:r>
              <a:rPr lang="en-US" dirty="0" err="1">
                <a:latin typeface="HelveticaNeueLT Pro"/>
              </a:rPr>
              <a:t>federațiile</a:t>
            </a:r>
            <a:r>
              <a:rPr lang="en-US" dirty="0">
                <a:latin typeface="HelveticaNeueLT Pro"/>
              </a:rPr>
              <a:t> </a:t>
            </a:r>
            <a:r>
              <a:rPr lang="en-US" dirty="0" err="1">
                <a:latin typeface="HelveticaNeueLT Pro"/>
              </a:rPr>
              <a:t>naționale</a:t>
            </a:r>
            <a:r>
              <a:rPr lang="en-US" dirty="0">
                <a:latin typeface="HelveticaNeueLT Pro"/>
              </a:rPr>
              <a:t> sportive</a:t>
            </a:r>
            <a:r>
              <a:rPr lang="ro-RO" dirty="0">
                <a:latin typeface="HelveticaNeueLT Pro"/>
              </a:rPr>
              <a:t>.</a:t>
            </a:r>
            <a:endParaRPr lang="en-US" dirty="0">
              <a:latin typeface="HelveticaNeueLT Pro"/>
            </a:endParaRPr>
          </a:p>
        </p:txBody>
      </p:sp>
    </p:spTree>
    <p:extLst>
      <p:ext uri="{BB962C8B-B14F-4D97-AF65-F5344CB8AC3E}">
        <p14:creationId xmlns:p14="http://schemas.microsoft.com/office/powerpoint/2010/main" val="31305474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34" y="-381000"/>
            <a:ext cx="5853137" cy="3907280"/>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7671" y="2186562"/>
            <a:ext cx="3512142" cy="223303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7671" y="-50799"/>
            <a:ext cx="3356042" cy="2237361"/>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03878" y="4363502"/>
            <a:ext cx="3819729" cy="2749472"/>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28" y="3505200"/>
            <a:ext cx="5867399" cy="3742794"/>
          </a:xfrm>
          <a:prstGeom prst="rect">
            <a:avLst/>
          </a:prstGeom>
        </p:spPr>
      </p:pic>
    </p:spTree>
    <p:extLst>
      <p:ext uri="{BB962C8B-B14F-4D97-AF65-F5344CB8AC3E}">
        <p14:creationId xmlns:p14="http://schemas.microsoft.com/office/powerpoint/2010/main" val="18371845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b="1" dirty="0" smtClean="0"/>
              <a:t>PETRECERE DE C</a:t>
            </a:r>
            <a:r>
              <a:rPr lang="ro-RO" sz="3100" b="1" dirty="0" smtClean="0"/>
              <a:t>RĂ</a:t>
            </a:r>
            <a:r>
              <a:rPr lang="en-US" sz="3100" b="1" dirty="0" smtClean="0"/>
              <a:t>CIUN</a:t>
            </a:r>
            <a:r>
              <a:rPr lang="ro-RO" sz="3100" b="1" dirty="0" smtClean="0"/>
              <a:t> 2018</a:t>
            </a:r>
            <a:r>
              <a:rPr lang="en-US" sz="3100" b="1" dirty="0" smtClean="0"/>
              <a:t> </a:t>
            </a:r>
            <a:endParaRPr lang="en-US" sz="3100" b="1" dirty="0"/>
          </a:p>
        </p:txBody>
      </p:sp>
      <p:sp>
        <p:nvSpPr>
          <p:cNvPr id="5" name="TextBox 4"/>
          <p:cNvSpPr txBox="1"/>
          <p:nvPr/>
        </p:nvSpPr>
        <p:spPr>
          <a:xfrm>
            <a:off x="2895600" y="1905000"/>
            <a:ext cx="184731" cy="369332"/>
          </a:xfrm>
          <a:prstGeom prst="rect">
            <a:avLst/>
          </a:prstGeom>
          <a:noFill/>
        </p:spPr>
        <p:txBody>
          <a:bodyPr wrap="none" rtlCol="0">
            <a:spAutoFit/>
          </a:bodyPr>
          <a:lstStyle/>
          <a:p>
            <a:endParaRPr lang="en-US" dirty="0"/>
          </a:p>
        </p:txBody>
      </p:sp>
      <p:pic>
        <p:nvPicPr>
          <p:cNvPr id="5122" name="Picture 2" descr="Image may contain: 24 people, people smiling, crow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24000"/>
            <a:ext cx="4343400" cy="322229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may contain: 2 people, people smi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06502" y="1481246"/>
            <a:ext cx="4837497" cy="325574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may contain: 9 people, people smil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43400"/>
            <a:ext cx="43434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may contain: 13 people, people smiling, people standi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1237"/>
          <a:stretch/>
        </p:blipFill>
        <p:spPr bwMode="auto">
          <a:xfrm>
            <a:off x="4267200" y="3886200"/>
            <a:ext cx="4876800" cy="3009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3323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Autofit/>
          </a:bodyPr>
          <a:lstStyle/>
          <a:p>
            <a:r>
              <a:rPr lang="ro-RO" sz="8000" b="1" dirty="0" smtClean="0">
                <a:solidFill>
                  <a:schemeClr val="tx1"/>
                </a:solidFill>
              </a:rPr>
              <a:t>2019</a:t>
            </a:r>
            <a:br>
              <a:rPr lang="ro-RO" sz="8000" b="1" dirty="0" smtClean="0">
                <a:solidFill>
                  <a:schemeClr val="tx1"/>
                </a:solidFill>
              </a:rPr>
            </a:br>
            <a:r>
              <a:rPr lang="ro-RO" sz="4400" b="1" dirty="0" smtClean="0">
                <a:solidFill>
                  <a:schemeClr val="tx1"/>
                </a:solidFill>
              </a:rPr>
              <a:t>OBIECTIVE MANAGERIALE </a:t>
            </a:r>
            <a:br>
              <a:rPr lang="ro-RO" sz="4400" b="1" dirty="0" smtClean="0">
                <a:solidFill>
                  <a:schemeClr val="tx1"/>
                </a:solidFill>
              </a:rPr>
            </a:br>
            <a:r>
              <a:rPr lang="ro-RO" sz="4400" b="1" dirty="0" smtClean="0">
                <a:solidFill>
                  <a:schemeClr val="tx1"/>
                </a:solidFill>
              </a:rPr>
              <a:t>OBIECTIVE SPORTIVE </a:t>
            </a:r>
            <a:endParaRPr lang="en-US" sz="4400" b="1" dirty="0">
              <a:solidFill>
                <a:schemeClr val="tx1"/>
              </a:solidFill>
            </a:endParaRPr>
          </a:p>
        </p:txBody>
      </p:sp>
    </p:spTree>
    <p:extLst>
      <p:ext uri="{BB962C8B-B14F-4D97-AF65-F5344CB8AC3E}">
        <p14:creationId xmlns:p14="http://schemas.microsoft.com/office/powerpoint/2010/main" val="1114116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9592" y="273050"/>
            <a:ext cx="3704208" cy="5853113"/>
          </a:xfrm>
        </p:spPr>
        <p:txBody>
          <a:bodyPr/>
          <a:lstStyle/>
          <a:p>
            <a:pPr marL="0" indent="0">
              <a:buNone/>
            </a:pPr>
            <a:r>
              <a:rPr lang="en-US" b="1" dirty="0" smtClean="0">
                <a:solidFill>
                  <a:schemeClr val="bg1"/>
                </a:solidFill>
              </a:rPr>
              <a:t>STABILITATE </a:t>
            </a:r>
            <a:r>
              <a:rPr lang="ro-RO" b="1" dirty="0" smtClean="0">
                <a:solidFill>
                  <a:schemeClr val="bg1"/>
                </a:solidFill>
              </a:rPr>
              <a:t>Ș</a:t>
            </a:r>
            <a:r>
              <a:rPr lang="en-US" b="1" dirty="0" smtClean="0">
                <a:solidFill>
                  <a:schemeClr val="bg1"/>
                </a:solidFill>
              </a:rPr>
              <a:t>I CONTINUITATE</a:t>
            </a:r>
            <a:endParaRPr lang="ro-RO" b="1" dirty="0" smtClean="0">
              <a:solidFill>
                <a:schemeClr val="bg1"/>
              </a:solidFill>
            </a:endParaRPr>
          </a:p>
        </p:txBody>
      </p:sp>
      <p:sp>
        <p:nvSpPr>
          <p:cNvPr id="10" name="Text Placeholder 9"/>
          <p:cNvSpPr>
            <a:spLocks noGrp="1"/>
          </p:cNvSpPr>
          <p:nvPr>
            <p:ph type="body" sz="half" idx="2"/>
          </p:nvPr>
        </p:nvSpPr>
        <p:spPr>
          <a:xfrm>
            <a:off x="3515552" y="152400"/>
            <a:ext cx="5476048" cy="5604769"/>
          </a:xfrm>
        </p:spPr>
        <p:txBody>
          <a:bodyPr>
            <a:normAutofit lnSpcReduction="10000"/>
          </a:bodyPr>
          <a:lstStyle/>
          <a:p>
            <a:pPr marL="285750" indent="-285750">
              <a:buFont typeface="Wingdings" panose="05000000000000000000" pitchFamily="2" charset="2"/>
              <a:buChar char="§"/>
            </a:pPr>
            <a:r>
              <a:rPr lang="ro-RO" sz="1800" dirty="0">
                <a:solidFill>
                  <a:schemeClr val="tx1"/>
                </a:solidFill>
              </a:rPr>
              <a:t>P</a:t>
            </a:r>
            <a:r>
              <a:rPr lang="en-US" sz="1800" dirty="0" err="1" smtClean="0">
                <a:solidFill>
                  <a:schemeClr val="tx1"/>
                </a:solidFill>
              </a:rPr>
              <a:t>erforman</a:t>
            </a:r>
            <a:r>
              <a:rPr lang="ro-RO" sz="1800" dirty="0" smtClean="0">
                <a:solidFill>
                  <a:schemeClr val="tx1"/>
                </a:solidFill>
              </a:rPr>
              <a:t>ț</a:t>
            </a:r>
            <a:r>
              <a:rPr lang="en-US" sz="1800" dirty="0" smtClean="0">
                <a:solidFill>
                  <a:schemeClr val="tx1"/>
                </a:solidFill>
              </a:rPr>
              <a:t>e</a:t>
            </a:r>
            <a:r>
              <a:rPr lang="ro-RO" sz="1800" dirty="0" smtClean="0">
                <a:solidFill>
                  <a:schemeClr val="tx1"/>
                </a:solidFill>
              </a:rPr>
              <a:t> pe secțiile sportive</a:t>
            </a:r>
          </a:p>
          <a:p>
            <a:endParaRPr lang="ro-RO" sz="1800" dirty="0" smtClean="0">
              <a:solidFill>
                <a:schemeClr val="tx1"/>
              </a:solidFill>
            </a:endParaRPr>
          </a:p>
          <a:p>
            <a:pPr marL="285750" indent="-285750">
              <a:buFont typeface="Wingdings" panose="05000000000000000000" pitchFamily="2" charset="2"/>
              <a:buChar char="§"/>
            </a:pPr>
            <a:r>
              <a:rPr lang="en-US" sz="1800" dirty="0" err="1">
                <a:solidFill>
                  <a:schemeClr val="tx1"/>
                </a:solidFill>
              </a:rPr>
              <a:t>I</a:t>
            </a:r>
            <a:r>
              <a:rPr lang="en-US" sz="1800" dirty="0" err="1" smtClean="0">
                <a:solidFill>
                  <a:schemeClr val="tx1"/>
                </a:solidFill>
              </a:rPr>
              <a:t>nfrastructura</a:t>
            </a:r>
            <a:r>
              <a:rPr lang="en-US" sz="1800" dirty="0" smtClean="0">
                <a:solidFill>
                  <a:schemeClr val="tx1"/>
                </a:solidFill>
              </a:rPr>
              <a:t> </a:t>
            </a:r>
            <a:r>
              <a:rPr lang="en-US" sz="1800" dirty="0" err="1" smtClean="0">
                <a:solidFill>
                  <a:schemeClr val="tx1"/>
                </a:solidFill>
              </a:rPr>
              <a:t>sportiv</a:t>
            </a:r>
            <a:r>
              <a:rPr lang="ro-RO" sz="1800" dirty="0" smtClean="0">
                <a:solidFill>
                  <a:schemeClr val="tx1"/>
                </a:solidFill>
              </a:rPr>
              <a:t>ă</a:t>
            </a:r>
          </a:p>
          <a:p>
            <a:endParaRPr lang="en-US" sz="1800" dirty="0" smtClean="0">
              <a:solidFill>
                <a:schemeClr val="tx1"/>
              </a:solidFill>
            </a:endParaRPr>
          </a:p>
          <a:p>
            <a:pPr marL="285750" indent="-285750">
              <a:buFont typeface="Wingdings" panose="05000000000000000000" pitchFamily="2" charset="2"/>
              <a:buChar char="§"/>
            </a:pPr>
            <a:r>
              <a:rPr lang="en-US" sz="1800" dirty="0" err="1" smtClean="0">
                <a:solidFill>
                  <a:schemeClr val="tx1"/>
                </a:solidFill>
              </a:rPr>
              <a:t>Stabilitate</a:t>
            </a:r>
            <a:r>
              <a:rPr lang="en-US" sz="1800" dirty="0" smtClean="0">
                <a:solidFill>
                  <a:schemeClr val="tx1"/>
                </a:solidFill>
              </a:rPr>
              <a:t> </a:t>
            </a:r>
            <a:r>
              <a:rPr lang="ro-RO" sz="1800" dirty="0" smtClean="0">
                <a:solidFill>
                  <a:schemeClr val="tx1"/>
                </a:solidFill>
              </a:rPr>
              <a:t>și </a:t>
            </a:r>
            <a:r>
              <a:rPr lang="ro-RO" sz="1800" dirty="0">
                <a:solidFill>
                  <a:schemeClr val="tx1"/>
                </a:solidFill>
              </a:rPr>
              <a:t>c</a:t>
            </a:r>
            <a:r>
              <a:rPr lang="en-US" sz="1800" dirty="0" err="1" smtClean="0">
                <a:solidFill>
                  <a:schemeClr val="tx1"/>
                </a:solidFill>
              </a:rPr>
              <a:t>ontinuitate</a:t>
            </a:r>
            <a:endParaRPr lang="ro-RO" sz="1800" dirty="0" smtClean="0">
              <a:solidFill>
                <a:schemeClr val="tx1"/>
              </a:solidFill>
            </a:endParaRPr>
          </a:p>
          <a:p>
            <a:endParaRPr lang="ro-RO" sz="1800" dirty="0" smtClean="0">
              <a:solidFill>
                <a:schemeClr val="tx1"/>
              </a:solidFill>
            </a:endParaRPr>
          </a:p>
          <a:p>
            <a:pPr marL="285750" indent="-285750">
              <a:buFont typeface="Wingdings" panose="05000000000000000000" pitchFamily="2" charset="2"/>
              <a:buChar char="§"/>
            </a:pPr>
            <a:r>
              <a:rPr lang="en-US" sz="1800" dirty="0" smtClean="0">
                <a:solidFill>
                  <a:schemeClr val="tx1"/>
                </a:solidFill>
              </a:rPr>
              <a:t>Bun</a:t>
            </a:r>
            <a:r>
              <a:rPr lang="ro-RO" sz="1800" dirty="0" smtClean="0">
                <a:solidFill>
                  <a:schemeClr val="tx1"/>
                </a:solidFill>
              </a:rPr>
              <a:t>ă</a:t>
            </a:r>
            <a:r>
              <a:rPr lang="en-US" sz="1800" dirty="0" smtClean="0">
                <a:solidFill>
                  <a:schemeClr val="tx1"/>
                </a:solidFill>
              </a:rPr>
              <a:t> </a:t>
            </a:r>
            <a:r>
              <a:rPr lang="en-US" sz="1800" dirty="0" err="1" smtClean="0">
                <a:solidFill>
                  <a:schemeClr val="tx1"/>
                </a:solidFill>
              </a:rPr>
              <a:t>guvernan</a:t>
            </a:r>
            <a:r>
              <a:rPr lang="ro-RO" sz="1800" dirty="0" smtClean="0">
                <a:solidFill>
                  <a:schemeClr val="tx1"/>
                </a:solidFill>
              </a:rPr>
              <a:t>ță</a:t>
            </a:r>
            <a:r>
              <a:rPr lang="en-US" sz="1800" dirty="0" smtClean="0">
                <a:solidFill>
                  <a:schemeClr val="tx1"/>
                </a:solidFill>
              </a:rPr>
              <a:t> </a:t>
            </a:r>
            <a:r>
              <a:rPr lang="ro-RO" sz="1800" dirty="0" err="1">
                <a:solidFill>
                  <a:schemeClr val="tx1"/>
                </a:solidFill>
              </a:rPr>
              <a:t>ș</a:t>
            </a:r>
            <a:r>
              <a:rPr lang="en-US" sz="1800" dirty="0" err="1" smtClean="0">
                <a:solidFill>
                  <a:schemeClr val="tx1"/>
                </a:solidFill>
              </a:rPr>
              <a:t>i</a:t>
            </a:r>
            <a:r>
              <a:rPr lang="en-US" sz="1800" dirty="0" smtClean="0">
                <a:solidFill>
                  <a:schemeClr val="tx1"/>
                </a:solidFill>
              </a:rPr>
              <a:t> management de </a:t>
            </a:r>
            <a:r>
              <a:rPr lang="en-US" sz="1800" dirty="0" err="1" smtClean="0">
                <a:solidFill>
                  <a:schemeClr val="tx1"/>
                </a:solidFill>
              </a:rPr>
              <a:t>risc</a:t>
            </a:r>
            <a:r>
              <a:rPr lang="en-US" sz="1800" dirty="0" smtClean="0">
                <a:solidFill>
                  <a:schemeClr val="tx1"/>
                </a:solidFill>
              </a:rPr>
              <a:t> </a:t>
            </a:r>
            <a:endParaRPr lang="ro-RO" sz="1800" dirty="0" smtClean="0">
              <a:solidFill>
                <a:schemeClr val="tx1"/>
              </a:solidFill>
            </a:endParaRPr>
          </a:p>
          <a:p>
            <a:endParaRPr lang="en-US" sz="1800" dirty="0" smtClean="0">
              <a:solidFill>
                <a:schemeClr val="tx1"/>
              </a:solidFill>
            </a:endParaRPr>
          </a:p>
          <a:p>
            <a:pPr marL="285750" indent="-285750">
              <a:buFont typeface="Wingdings" panose="05000000000000000000" pitchFamily="2" charset="2"/>
              <a:buChar char="§"/>
            </a:pPr>
            <a:r>
              <a:rPr lang="en-US" sz="1800" dirty="0" err="1" smtClean="0">
                <a:solidFill>
                  <a:schemeClr val="tx1"/>
                </a:solidFill>
              </a:rPr>
              <a:t>Campanii</a:t>
            </a:r>
            <a:r>
              <a:rPr lang="en-US" sz="1800" dirty="0" smtClean="0">
                <a:solidFill>
                  <a:schemeClr val="tx1"/>
                </a:solidFill>
              </a:rPr>
              <a:t> </a:t>
            </a:r>
            <a:r>
              <a:rPr lang="en-US" sz="1800" dirty="0" err="1" smtClean="0">
                <a:solidFill>
                  <a:schemeClr val="tx1"/>
                </a:solidFill>
              </a:rPr>
              <a:t>pentru</a:t>
            </a:r>
            <a:r>
              <a:rPr lang="en-US" sz="1800" dirty="0" smtClean="0">
                <a:solidFill>
                  <a:schemeClr val="tx1"/>
                </a:solidFill>
              </a:rPr>
              <a:t> </a:t>
            </a:r>
            <a:r>
              <a:rPr lang="en-US" sz="1800" dirty="0" err="1" smtClean="0">
                <a:solidFill>
                  <a:schemeClr val="tx1"/>
                </a:solidFill>
              </a:rPr>
              <a:t>sportul</a:t>
            </a:r>
            <a:r>
              <a:rPr lang="en-US" sz="1800" dirty="0" smtClean="0">
                <a:solidFill>
                  <a:schemeClr val="tx1"/>
                </a:solidFill>
              </a:rPr>
              <a:t> de mas</a:t>
            </a:r>
            <a:r>
              <a:rPr lang="ro-RO" sz="1800" dirty="0" smtClean="0">
                <a:solidFill>
                  <a:schemeClr val="tx1"/>
                </a:solidFill>
              </a:rPr>
              <a:t>ă</a:t>
            </a:r>
            <a:r>
              <a:rPr lang="en-US" sz="1800" dirty="0" smtClean="0">
                <a:solidFill>
                  <a:schemeClr val="tx1"/>
                </a:solidFill>
              </a:rPr>
              <a:t> </a:t>
            </a:r>
            <a:endParaRPr lang="ro-RO" sz="1800" dirty="0" smtClean="0">
              <a:solidFill>
                <a:schemeClr val="tx1"/>
              </a:solidFill>
            </a:endParaRPr>
          </a:p>
          <a:p>
            <a:endParaRPr lang="en-US" sz="1800" dirty="0" smtClean="0">
              <a:solidFill>
                <a:schemeClr val="tx1"/>
              </a:solidFill>
            </a:endParaRPr>
          </a:p>
          <a:p>
            <a:pPr marL="285750" indent="-285750">
              <a:buFont typeface="Wingdings" panose="05000000000000000000" pitchFamily="2" charset="2"/>
              <a:buChar char="§"/>
            </a:pPr>
            <a:r>
              <a:rPr lang="en-US" sz="1800" dirty="0" err="1" smtClean="0">
                <a:solidFill>
                  <a:schemeClr val="tx1"/>
                </a:solidFill>
              </a:rPr>
              <a:t>Centrul</a:t>
            </a:r>
            <a:r>
              <a:rPr lang="en-US" sz="1800" dirty="0" smtClean="0">
                <a:solidFill>
                  <a:schemeClr val="tx1"/>
                </a:solidFill>
              </a:rPr>
              <a:t> de </a:t>
            </a:r>
            <a:r>
              <a:rPr lang="en-US" sz="1800" dirty="0" err="1" smtClean="0">
                <a:solidFill>
                  <a:schemeClr val="tx1"/>
                </a:solidFill>
              </a:rPr>
              <a:t>Copii</a:t>
            </a:r>
            <a:r>
              <a:rPr lang="en-US" sz="1800" dirty="0" smtClean="0">
                <a:solidFill>
                  <a:schemeClr val="tx1"/>
                </a:solidFill>
              </a:rPr>
              <a:t> </a:t>
            </a:r>
            <a:r>
              <a:rPr lang="en-US" sz="1800" dirty="0" err="1" smtClean="0">
                <a:solidFill>
                  <a:schemeClr val="tx1"/>
                </a:solidFill>
              </a:rPr>
              <a:t>si</a:t>
            </a:r>
            <a:r>
              <a:rPr lang="en-US" sz="1800" dirty="0" smtClean="0">
                <a:solidFill>
                  <a:schemeClr val="tx1"/>
                </a:solidFill>
              </a:rPr>
              <a:t> </a:t>
            </a:r>
            <a:r>
              <a:rPr lang="en-US" sz="1800" dirty="0" err="1" smtClean="0">
                <a:solidFill>
                  <a:schemeClr val="tx1"/>
                </a:solidFill>
              </a:rPr>
              <a:t>Juniori</a:t>
            </a:r>
            <a:r>
              <a:rPr lang="en-US" sz="1800" dirty="0" smtClean="0">
                <a:solidFill>
                  <a:schemeClr val="tx1"/>
                </a:solidFill>
              </a:rPr>
              <a:t> </a:t>
            </a:r>
            <a:endParaRPr lang="ro-RO" sz="1800" dirty="0" smtClean="0">
              <a:solidFill>
                <a:schemeClr val="tx1"/>
              </a:solidFill>
            </a:endParaRPr>
          </a:p>
          <a:p>
            <a:endParaRPr lang="ro-RO" sz="1800" dirty="0" smtClean="0">
              <a:solidFill>
                <a:schemeClr val="tx1"/>
              </a:solidFill>
            </a:endParaRPr>
          </a:p>
          <a:p>
            <a:pPr marL="285750" indent="-285750">
              <a:buFont typeface="Wingdings" panose="05000000000000000000" pitchFamily="2" charset="2"/>
              <a:buChar char="§"/>
            </a:pPr>
            <a:r>
              <a:rPr lang="en-US" sz="1800" dirty="0" err="1">
                <a:solidFill>
                  <a:schemeClr val="tx1"/>
                </a:solidFill>
              </a:rPr>
              <a:t>Atragerea</a:t>
            </a:r>
            <a:r>
              <a:rPr lang="en-US" sz="1800" dirty="0">
                <a:solidFill>
                  <a:schemeClr val="tx1"/>
                </a:solidFill>
              </a:rPr>
              <a:t> de </a:t>
            </a:r>
            <a:r>
              <a:rPr lang="en-US" sz="1800" dirty="0" err="1">
                <a:solidFill>
                  <a:schemeClr val="tx1"/>
                </a:solidFill>
              </a:rPr>
              <a:t>sponsori</a:t>
            </a:r>
            <a:r>
              <a:rPr lang="en-US" sz="1800" dirty="0">
                <a:solidFill>
                  <a:schemeClr val="tx1"/>
                </a:solidFill>
              </a:rPr>
              <a:t> </a:t>
            </a:r>
            <a:r>
              <a:rPr lang="en-US" sz="1800" dirty="0" err="1">
                <a:solidFill>
                  <a:schemeClr val="tx1"/>
                </a:solidFill>
              </a:rPr>
              <a:t>şi</a:t>
            </a:r>
            <a:r>
              <a:rPr lang="en-US" sz="1800" dirty="0">
                <a:solidFill>
                  <a:schemeClr val="tx1"/>
                </a:solidFill>
              </a:rPr>
              <a:t> </a:t>
            </a:r>
            <a:r>
              <a:rPr lang="en-US" sz="1800" dirty="0" err="1">
                <a:solidFill>
                  <a:schemeClr val="tx1"/>
                </a:solidFill>
              </a:rPr>
              <a:t>încheierea</a:t>
            </a:r>
            <a:r>
              <a:rPr lang="en-US" sz="1800" dirty="0">
                <a:solidFill>
                  <a:schemeClr val="tx1"/>
                </a:solidFill>
              </a:rPr>
              <a:t> de </a:t>
            </a:r>
            <a:r>
              <a:rPr lang="en-US" sz="1800" dirty="0" err="1">
                <a:solidFill>
                  <a:schemeClr val="tx1"/>
                </a:solidFill>
              </a:rPr>
              <a:t>parteneriate</a:t>
            </a:r>
            <a:r>
              <a:rPr lang="ro-RO" sz="1800" dirty="0">
                <a:solidFill>
                  <a:schemeClr val="tx1"/>
                </a:solidFill>
              </a:rPr>
              <a:t> </a:t>
            </a:r>
            <a:r>
              <a:rPr lang="en-US" sz="1800" dirty="0">
                <a:solidFill>
                  <a:schemeClr val="tx1"/>
                </a:solidFill>
              </a:rPr>
              <a:t>care </a:t>
            </a:r>
            <a:r>
              <a:rPr lang="en-US" sz="1800" dirty="0" err="1">
                <a:solidFill>
                  <a:schemeClr val="tx1"/>
                </a:solidFill>
              </a:rPr>
              <a:t>să</a:t>
            </a:r>
            <a:r>
              <a:rPr lang="en-US" sz="1800" dirty="0">
                <a:solidFill>
                  <a:schemeClr val="tx1"/>
                </a:solidFill>
              </a:rPr>
              <a:t> </a:t>
            </a:r>
            <a:r>
              <a:rPr lang="en-US" sz="1800" dirty="0" err="1">
                <a:solidFill>
                  <a:schemeClr val="tx1"/>
                </a:solidFill>
              </a:rPr>
              <a:t>ajute</a:t>
            </a:r>
            <a:r>
              <a:rPr lang="en-US" sz="1800" dirty="0">
                <a:solidFill>
                  <a:schemeClr val="tx1"/>
                </a:solidFill>
              </a:rPr>
              <a:t> </a:t>
            </a:r>
            <a:r>
              <a:rPr lang="en-US" sz="1800" dirty="0" err="1">
                <a:solidFill>
                  <a:schemeClr val="tx1"/>
                </a:solidFill>
              </a:rPr>
              <a:t>clubul</a:t>
            </a:r>
            <a:r>
              <a:rPr lang="en-US" sz="1800" dirty="0">
                <a:solidFill>
                  <a:schemeClr val="tx1"/>
                </a:solidFill>
              </a:rPr>
              <a:t> </a:t>
            </a:r>
            <a:r>
              <a:rPr lang="en-US" sz="1800" dirty="0" err="1">
                <a:solidFill>
                  <a:schemeClr val="tx1"/>
                </a:solidFill>
              </a:rPr>
              <a:t>în</a:t>
            </a:r>
            <a:r>
              <a:rPr lang="en-US" sz="1800" dirty="0">
                <a:solidFill>
                  <a:schemeClr val="tx1"/>
                </a:solidFill>
              </a:rPr>
              <a:t> </a:t>
            </a:r>
            <a:r>
              <a:rPr lang="en-US" sz="1800" dirty="0" err="1">
                <a:solidFill>
                  <a:schemeClr val="tx1"/>
                </a:solidFill>
              </a:rPr>
              <a:t>activitatea</a:t>
            </a:r>
            <a:r>
              <a:rPr lang="en-US" sz="1800" dirty="0">
                <a:solidFill>
                  <a:schemeClr val="tx1"/>
                </a:solidFill>
              </a:rPr>
              <a:t> de </a:t>
            </a:r>
            <a:r>
              <a:rPr lang="en-US" sz="1800" dirty="0" err="1">
                <a:solidFill>
                  <a:schemeClr val="tx1"/>
                </a:solidFill>
              </a:rPr>
              <a:t>dezvoltare</a:t>
            </a:r>
            <a:r>
              <a:rPr lang="en-US" sz="1800" dirty="0">
                <a:solidFill>
                  <a:schemeClr val="tx1"/>
                </a:solidFill>
              </a:rPr>
              <a:t> a </a:t>
            </a:r>
            <a:r>
              <a:rPr lang="en-US" sz="1800" dirty="0" err="1">
                <a:solidFill>
                  <a:schemeClr val="tx1"/>
                </a:solidFill>
              </a:rPr>
              <a:t>Centrului</a:t>
            </a:r>
            <a:r>
              <a:rPr lang="en-US" sz="1800" dirty="0">
                <a:solidFill>
                  <a:schemeClr val="tx1"/>
                </a:solidFill>
              </a:rPr>
              <a:t> de </a:t>
            </a:r>
            <a:r>
              <a:rPr lang="en-US" sz="1800" dirty="0" err="1">
                <a:solidFill>
                  <a:schemeClr val="tx1"/>
                </a:solidFill>
              </a:rPr>
              <a:t>Copii</a:t>
            </a:r>
            <a:r>
              <a:rPr lang="en-US" sz="1800" dirty="0">
                <a:solidFill>
                  <a:schemeClr val="tx1"/>
                </a:solidFill>
              </a:rPr>
              <a:t> </a:t>
            </a:r>
            <a:r>
              <a:rPr lang="en-US" sz="1800" dirty="0" err="1">
                <a:solidFill>
                  <a:schemeClr val="tx1"/>
                </a:solidFill>
              </a:rPr>
              <a:t>şi</a:t>
            </a:r>
            <a:r>
              <a:rPr lang="en-US" sz="1800" dirty="0">
                <a:solidFill>
                  <a:schemeClr val="tx1"/>
                </a:solidFill>
              </a:rPr>
              <a:t> </a:t>
            </a:r>
            <a:r>
              <a:rPr lang="en-US" sz="1800" dirty="0" err="1">
                <a:solidFill>
                  <a:schemeClr val="tx1"/>
                </a:solidFill>
              </a:rPr>
              <a:t>Juniori</a:t>
            </a:r>
            <a:r>
              <a:rPr lang="ro-RO" sz="1800" dirty="0">
                <a:solidFill>
                  <a:schemeClr val="tx1"/>
                </a:solidFill>
              </a:rPr>
              <a:t>, </a:t>
            </a:r>
            <a:r>
              <a:rPr lang="en-US" sz="1800" dirty="0" err="1">
                <a:solidFill>
                  <a:schemeClr val="tx1"/>
                </a:solidFill>
              </a:rPr>
              <a:t>precum</a:t>
            </a:r>
            <a:r>
              <a:rPr lang="en-US" sz="1800" dirty="0"/>
              <a:t> </a:t>
            </a:r>
            <a:r>
              <a:rPr lang="en-US" sz="1800" dirty="0" err="1">
                <a:solidFill>
                  <a:schemeClr val="tx1"/>
                </a:solidFill>
              </a:rPr>
              <a:t>şi</a:t>
            </a:r>
            <a:r>
              <a:rPr lang="en-US" sz="1800" dirty="0">
                <a:solidFill>
                  <a:schemeClr val="tx1"/>
                </a:solidFill>
              </a:rPr>
              <a:t> </a:t>
            </a:r>
            <a:r>
              <a:rPr lang="en-US" sz="1800" dirty="0" err="1">
                <a:solidFill>
                  <a:schemeClr val="tx1"/>
                </a:solidFill>
              </a:rPr>
              <a:t>pentru</a:t>
            </a:r>
            <a:r>
              <a:rPr lang="en-US" sz="1800" dirty="0">
                <a:solidFill>
                  <a:schemeClr val="tx1"/>
                </a:solidFill>
              </a:rPr>
              <a:t> </a:t>
            </a:r>
            <a:r>
              <a:rPr lang="en-US" sz="1800" dirty="0" err="1">
                <a:solidFill>
                  <a:schemeClr val="tx1"/>
                </a:solidFill>
              </a:rPr>
              <a:t>marea</a:t>
            </a:r>
            <a:r>
              <a:rPr lang="en-US" sz="1800" dirty="0">
                <a:solidFill>
                  <a:schemeClr val="tx1"/>
                </a:solidFill>
              </a:rPr>
              <a:t> </a:t>
            </a:r>
            <a:r>
              <a:rPr lang="en-US" sz="1800" dirty="0" err="1" smtClean="0">
                <a:solidFill>
                  <a:schemeClr val="tx1"/>
                </a:solidFill>
              </a:rPr>
              <a:t>performanţă</a:t>
            </a:r>
            <a:endParaRPr lang="ro-RO" sz="1800" dirty="0">
              <a:solidFill>
                <a:schemeClr val="tx1"/>
              </a:solidFill>
            </a:endParaRPr>
          </a:p>
          <a:p>
            <a:pPr marL="285750" indent="-285750">
              <a:buFont typeface="Wingdings" panose="05000000000000000000" pitchFamily="2" charset="2"/>
              <a:buChar char="§"/>
            </a:pPr>
            <a:endParaRPr lang="ro-RO" sz="1800" dirty="0" smtClean="0">
              <a:solidFill>
                <a:schemeClr val="tx1"/>
              </a:solidFill>
            </a:endParaRPr>
          </a:p>
          <a:p>
            <a:pPr marL="285750" indent="-285750">
              <a:buFont typeface="Wingdings" panose="05000000000000000000" pitchFamily="2" charset="2"/>
              <a:buChar char="§"/>
            </a:pPr>
            <a:r>
              <a:rPr lang="ro-RO" sz="1800" dirty="0" smtClean="0">
                <a:solidFill>
                  <a:schemeClr val="tx1"/>
                </a:solidFill>
              </a:rPr>
              <a:t>S</a:t>
            </a:r>
            <a:r>
              <a:rPr lang="en-US" sz="1800" dirty="0" err="1" smtClean="0">
                <a:solidFill>
                  <a:schemeClr val="tx1"/>
                </a:solidFill>
              </a:rPr>
              <a:t>portivi</a:t>
            </a:r>
            <a:r>
              <a:rPr lang="en-US" sz="1800" dirty="0" smtClean="0">
                <a:solidFill>
                  <a:schemeClr val="tx1"/>
                </a:solidFill>
              </a:rPr>
              <a:t> </a:t>
            </a:r>
            <a:r>
              <a:rPr lang="ro-RO" sz="1800" dirty="0" smtClean="0">
                <a:solidFill>
                  <a:schemeClr val="tx1"/>
                </a:solidFill>
              </a:rPr>
              <a:t>de la CSMB</a:t>
            </a:r>
            <a:r>
              <a:rPr lang="en-US" sz="1800" dirty="0" smtClean="0">
                <a:solidFill>
                  <a:schemeClr val="tx1"/>
                </a:solidFill>
              </a:rPr>
              <a:t> </a:t>
            </a:r>
            <a:r>
              <a:rPr lang="en-US" sz="1800" dirty="0">
                <a:solidFill>
                  <a:schemeClr val="tx1"/>
                </a:solidFill>
              </a:rPr>
              <a:t>la </a:t>
            </a:r>
            <a:r>
              <a:rPr lang="en-US" sz="1800" dirty="0" err="1">
                <a:solidFill>
                  <a:schemeClr val="tx1"/>
                </a:solidFill>
              </a:rPr>
              <a:t>Olimpiada</a:t>
            </a:r>
            <a:r>
              <a:rPr lang="en-US" sz="1800" dirty="0">
                <a:solidFill>
                  <a:schemeClr val="tx1"/>
                </a:solidFill>
              </a:rPr>
              <a:t> de la </a:t>
            </a:r>
            <a:r>
              <a:rPr lang="en-US" sz="1800" dirty="0" err="1">
                <a:solidFill>
                  <a:schemeClr val="tx1"/>
                </a:solidFill>
              </a:rPr>
              <a:t>Tokio</a:t>
            </a:r>
            <a:r>
              <a:rPr lang="en-US" sz="1800" dirty="0">
                <a:solidFill>
                  <a:schemeClr val="tx1"/>
                </a:solidFill>
              </a:rPr>
              <a:t> din 2020 </a:t>
            </a:r>
            <a:endParaRPr lang="ro-RO" sz="1800" dirty="0" smtClean="0">
              <a:solidFill>
                <a:schemeClr val="tx1"/>
              </a:solidFill>
            </a:endParaRPr>
          </a:p>
          <a:p>
            <a:endParaRPr lang="ro-RO" sz="1800" dirty="0" smtClean="0">
              <a:solidFill>
                <a:schemeClr val="tx1"/>
              </a:solidFill>
            </a:endParaRPr>
          </a:p>
          <a:p>
            <a:endParaRPr lang="ro-RO" dirty="0" smtClean="0">
              <a:solidFill>
                <a:schemeClr val="tx1"/>
              </a:solidFill>
            </a:endParaRPr>
          </a:p>
          <a:p>
            <a:pPr marL="285750" indent="-285750">
              <a:buFont typeface="Arial" pitchFamily="34" charset="0"/>
              <a:buChar char="•"/>
            </a:pP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8934422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lstStyle/>
          <a:p>
            <a:r>
              <a:rPr lang="ro-RO" b="1" dirty="0" smtClean="0"/>
              <a:t>TACTICI </a:t>
            </a:r>
            <a:endParaRPr lang="en-US" b="1" dirty="0"/>
          </a:p>
        </p:txBody>
      </p:sp>
      <p:graphicFrame>
        <p:nvGraphicFramePr>
          <p:cNvPr id="4" name="Diagram 3"/>
          <p:cNvGraphicFramePr/>
          <p:nvPr>
            <p:extLst>
              <p:ext uri="{D42A27DB-BD31-4B8C-83A1-F6EECF244321}">
                <p14:modId xmlns:p14="http://schemas.microsoft.com/office/powerpoint/2010/main" val="632338694"/>
              </p:ext>
            </p:extLst>
          </p:nvPr>
        </p:nvGraphicFramePr>
        <p:xfrm>
          <a:off x="685800" y="1371600"/>
          <a:ext cx="80772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6280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a:bodyPr>
          <a:lstStyle/>
          <a:p>
            <a:r>
              <a:rPr lang="en-US" dirty="0"/>
              <a:t> </a:t>
            </a:r>
            <a:br>
              <a:rPr lang="en-US" dirty="0"/>
            </a:br>
            <a:endParaRPr lang="en-US" dirty="0"/>
          </a:p>
        </p:txBody>
      </p:sp>
      <p:pic>
        <p:nvPicPr>
          <p:cNvPr id="6" name="Picture 5"/>
          <p:cNvPicPr/>
          <p:nvPr/>
        </p:nvPicPr>
        <p:blipFill>
          <a:blip r:embed="rId3" cstate="screen">
            <a:extLst>
              <a:ext uri="{28A0092B-C50C-407E-A947-70E740481C1C}">
                <a14:useLocalDpi xmlns:a14="http://schemas.microsoft.com/office/drawing/2010/main"/>
              </a:ext>
            </a:extLst>
          </a:blip>
          <a:stretch>
            <a:fillRect/>
          </a:stretch>
        </p:blipFill>
        <p:spPr>
          <a:xfrm>
            <a:off x="3887787" y="457200"/>
            <a:ext cx="943610" cy="1259840"/>
          </a:xfrm>
          <a:prstGeom prst="rect">
            <a:avLst/>
          </a:prstGeom>
        </p:spPr>
      </p:pic>
      <p:sp>
        <p:nvSpPr>
          <p:cNvPr id="7" name="Rectangle 6"/>
          <p:cNvSpPr/>
          <p:nvPr/>
        </p:nvSpPr>
        <p:spPr>
          <a:xfrm>
            <a:off x="2185352"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8" name="Picture 7"/>
          <p:cNvPicPr/>
          <p:nvPr/>
        </p:nvPicPr>
        <p:blipFill>
          <a:blip r:embed="rId4" cstate="screen">
            <a:extLst>
              <a:ext uri="{28A0092B-C50C-407E-A947-70E740481C1C}">
                <a14:useLocalDpi xmlns:a14="http://schemas.microsoft.com/office/drawing/2010/main"/>
              </a:ext>
            </a:extLst>
          </a:blip>
          <a:stretch>
            <a:fillRect/>
          </a:stretch>
        </p:blipFill>
        <p:spPr>
          <a:xfrm>
            <a:off x="6338252" y="501015"/>
            <a:ext cx="1691640" cy="634365"/>
          </a:xfrm>
          <a:prstGeom prst="rect">
            <a:avLst/>
          </a:prstGeom>
        </p:spPr>
      </p:pic>
      <p:sp>
        <p:nvSpPr>
          <p:cNvPr id="9" name="Rectangle 8"/>
          <p:cNvSpPr/>
          <p:nvPr/>
        </p:nvSpPr>
        <p:spPr>
          <a:xfrm>
            <a:off x="384810" y="669290"/>
            <a:ext cx="629602"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dirty="0">
              <a:solidFill>
                <a:prstClr val="white"/>
              </a:solidFill>
            </a:endParaRPr>
          </a:p>
        </p:txBody>
      </p:sp>
      <p:sp>
        <p:nvSpPr>
          <p:cNvPr id="10" name="Rectangle 9"/>
          <p:cNvSpPr/>
          <p:nvPr/>
        </p:nvSpPr>
        <p:spPr>
          <a:xfrm>
            <a:off x="7964486" y="669290"/>
            <a:ext cx="874713"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sz="1100" dirty="0">
              <a:solidFill>
                <a:prstClr val="white"/>
              </a:solidFill>
              <a:ea typeface="HelveticaNeueLT Pro 55 Roman"/>
              <a:cs typeface="Times New Roman"/>
            </a:endParaRPr>
          </a:p>
        </p:txBody>
      </p:sp>
      <p:pic>
        <p:nvPicPr>
          <p:cNvPr id="11" name="Picture 10"/>
          <p:cNvPicPr/>
          <p:nvPr/>
        </p:nvPicPr>
        <p:blipFill>
          <a:blip r:embed="rId6" cstate="screen">
            <a:extLst>
              <a:ext uri="{28A0092B-C50C-407E-A947-70E740481C1C}">
                <a14:useLocalDpi xmlns:a14="http://schemas.microsoft.com/office/drawing/2010/main"/>
              </a:ext>
            </a:extLst>
          </a:blip>
          <a:stretch>
            <a:fillRect/>
          </a:stretch>
        </p:blipFill>
        <p:spPr>
          <a:xfrm>
            <a:off x="833098" y="251573"/>
            <a:ext cx="1609344" cy="1463040"/>
          </a:xfrm>
          <a:prstGeom prst="rect">
            <a:avLst/>
          </a:prstGeom>
        </p:spPr>
      </p:pic>
      <p:sp>
        <p:nvSpPr>
          <p:cNvPr id="12" name="Rectangle 11"/>
          <p:cNvSpPr/>
          <p:nvPr/>
        </p:nvSpPr>
        <p:spPr>
          <a:xfrm>
            <a:off x="4865687"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3" name="Picture 12"/>
          <p:cNvPicPr/>
          <p:nvPr/>
        </p:nvPicPr>
        <p:blipFill>
          <a:blip r:embed="rId7">
            <a:extLst>
              <a:ext uri="{28A0092B-C50C-407E-A947-70E740481C1C}">
                <a14:useLocalDpi xmlns:a14="http://schemas.microsoft.com/office/drawing/2010/main"/>
              </a:ext>
            </a:extLst>
          </a:blip>
          <a:stretch>
            <a:fillRect/>
          </a:stretch>
        </p:blipFill>
        <p:spPr>
          <a:xfrm>
            <a:off x="1238250" y="6121400"/>
            <a:ext cx="1205230" cy="140970"/>
          </a:xfrm>
          <a:prstGeom prst="rect">
            <a:avLst/>
          </a:prstGeom>
        </p:spPr>
      </p:pic>
      <p:sp>
        <p:nvSpPr>
          <p:cNvPr id="14" name="Rectangle 13"/>
          <p:cNvSpPr/>
          <p:nvPr/>
        </p:nvSpPr>
        <p:spPr>
          <a:xfrm>
            <a:off x="2482850" y="6164580"/>
            <a:ext cx="62763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5" name="Rectangle 14"/>
          <p:cNvSpPr/>
          <p:nvPr/>
        </p:nvSpPr>
        <p:spPr>
          <a:xfrm>
            <a:off x="384810" y="6169660"/>
            <a:ext cx="8026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o-RO" sz="1100">
                <a:solidFill>
                  <a:prstClr val="white"/>
                </a:solidFill>
                <a:ea typeface="HelveticaNeueLT Pro 55 Roman"/>
                <a:cs typeface="Times New Roman"/>
              </a:rPr>
              <a:t>          </a:t>
            </a:r>
            <a:endParaRPr lang="en-US" sz="1100">
              <a:solidFill>
                <a:prstClr val="white"/>
              </a:solidFill>
              <a:ea typeface="HelveticaNeueLT Pro 55 Roman"/>
              <a:cs typeface="Times New Roman"/>
            </a:endParaRPr>
          </a:p>
        </p:txBody>
      </p:sp>
      <p:sp>
        <p:nvSpPr>
          <p:cNvPr id="16" name="Text Box 2"/>
          <p:cNvSpPr txBox="1">
            <a:spLocks noChangeArrowheads="1"/>
          </p:cNvSpPr>
          <p:nvPr/>
        </p:nvSpPr>
        <p:spPr bwMode="auto">
          <a:xfrm>
            <a:off x="2419985" y="6248400"/>
            <a:ext cx="4759960" cy="4876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600">
                <a:solidFill>
                  <a:srgbClr val="17427C"/>
                </a:solidFill>
                <a:latin typeface="HelveticaNeueLT Pro 55 Roman"/>
                <a:ea typeface="HelveticaNeueLT Pro 55 Roman"/>
                <a:cs typeface="Times New Roman"/>
              </a:rPr>
              <a:t>Calea Vitan, nr. 242, etaj 1, Sector 3, București, tel: +4 (021) 313.66.33, fax: +4 (021) 317.42.48, e-mail: office@csmbucuresti.ro</a:t>
            </a:r>
            <a:br>
              <a:rPr lang="en-US" sz="600">
                <a:solidFill>
                  <a:srgbClr val="17427C"/>
                </a:solidFill>
                <a:latin typeface="HelveticaNeueLT Pro 55 Roman"/>
                <a:ea typeface="HelveticaNeueLT Pro 55 Roman"/>
                <a:cs typeface="Times New Roman"/>
              </a:rPr>
            </a:br>
            <a:r>
              <a:rPr lang="en-US" sz="600">
                <a:solidFill>
                  <a:srgbClr val="17427C"/>
                </a:solidFill>
                <a:latin typeface="HelveticaNeueLT Pro 55 Roman"/>
                <a:ea typeface="HelveticaNeueLT Pro 55 Roman"/>
                <a:cs typeface="Times New Roman"/>
              </a:rPr>
              <a:t>www.csmbucuresti.ro</a:t>
            </a:r>
            <a:r>
              <a:rPr lang="en-US" sz="600">
                <a:solidFill>
                  <a:srgbClr val="262B33"/>
                </a:solidFill>
                <a:latin typeface="HelveticaNeueLT Pro 55 Roman"/>
                <a:ea typeface="HelveticaNeueLT Pro 55 Roman"/>
                <a:cs typeface="Courier New"/>
              </a:rPr>
              <a:t/>
            </a:r>
            <a:br>
              <a:rPr lang="en-US" sz="600">
                <a:solidFill>
                  <a:srgbClr val="262B33"/>
                </a:solidFill>
                <a:latin typeface="HelveticaNeueLT Pro 55 Roman"/>
                <a:ea typeface="HelveticaNeueLT Pro 55 Roman"/>
                <a:cs typeface="Courier New"/>
              </a:rPr>
            </a:br>
            <a:r>
              <a:rPr lang="en-US" sz="600">
                <a:solidFill>
                  <a:srgbClr val="1F497D"/>
                </a:solidFill>
                <a:latin typeface="HelveticaNeueLT Pro 55 Roman"/>
                <a:ea typeface="HelveticaNeueLT Pro 55 Roman"/>
                <a:cs typeface="Courier New"/>
              </a:rPr>
              <a:t>CSM București operează conform Regulamentului UE nr. 629/2016 privind protecția datelor personale</a:t>
            </a:r>
            <a:endParaRPr lang="en-US" sz="1100">
              <a:solidFill>
                <a:prstClr val="black"/>
              </a:solidFill>
              <a:latin typeface="HelveticaNeueLT Pro 55 Roman"/>
              <a:ea typeface="HelveticaNeueLT Pro 55 Roman"/>
              <a:cs typeface="Times New Roman"/>
            </a:endParaRPr>
          </a:p>
          <a:p>
            <a:pPr algn="ctr">
              <a:lnSpc>
                <a:spcPct val="115000"/>
              </a:lnSpc>
              <a:spcAft>
                <a:spcPts val="1000"/>
              </a:spcAft>
            </a:pPr>
            <a:r>
              <a:rPr lang="en-US" sz="600">
                <a:solidFill>
                  <a:srgbClr val="17427C"/>
                </a:solidFill>
                <a:latin typeface="HelveticaNeueLT Pro 55 Roman"/>
                <a:ea typeface="HelveticaNeueLT Pro 55 Roman"/>
                <a:cs typeface="Times New Roman"/>
              </a:rPr>
              <a:t> </a:t>
            </a:r>
            <a:endParaRPr lang="en-US" sz="1100">
              <a:solidFill>
                <a:prstClr val="black"/>
              </a:solidFill>
              <a:latin typeface="HelveticaNeueLT Pro 55 Roman"/>
              <a:ea typeface="HelveticaNeueLT Pro 55 Roman"/>
              <a:cs typeface="Times New Roman"/>
            </a:endParaRPr>
          </a:p>
        </p:txBody>
      </p:sp>
      <p:sp>
        <p:nvSpPr>
          <p:cNvPr id="4" name="TextBox 3"/>
          <p:cNvSpPr txBox="1"/>
          <p:nvPr/>
        </p:nvSpPr>
        <p:spPr>
          <a:xfrm>
            <a:off x="720786" y="2101688"/>
            <a:ext cx="8158357" cy="4247317"/>
          </a:xfrm>
          <a:prstGeom prst="rect">
            <a:avLst/>
          </a:prstGeom>
          <a:noFill/>
        </p:spPr>
        <p:txBody>
          <a:bodyPr wrap="square" rtlCol="0">
            <a:spAutoFit/>
          </a:bodyPr>
          <a:lstStyle/>
          <a:p>
            <a:r>
              <a:rPr lang="en-US" sz="1600" dirty="0" err="1">
                <a:latin typeface="HelveticaNeueLT Pro"/>
              </a:rPr>
              <a:t>Generația</a:t>
            </a:r>
            <a:r>
              <a:rPr lang="en-US" sz="1600" dirty="0">
                <a:latin typeface="HelveticaNeueLT Pro"/>
              </a:rPr>
              <a:t> </a:t>
            </a:r>
            <a:r>
              <a:rPr lang="en-US" sz="1600" dirty="0" err="1">
                <a:latin typeface="HelveticaNeueLT Pro"/>
              </a:rPr>
              <a:t>milenialilor</a:t>
            </a:r>
            <a:r>
              <a:rPr lang="en-US" sz="1600" dirty="0">
                <a:latin typeface="HelveticaNeueLT Pro"/>
              </a:rPr>
              <a:t> </a:t>
            </a:r>
            <a:r>
              <a:rPr lang="en-US" sz="1600" dirty="0" err="1">
                <a:latin typeface="HelveticaNeueLT Pro"/>
              </a:rPr>
              <a:t>și</a:t>
            </a:r>
            <a:r>
              <a:rPr lang="en-US" sz="1600" dirty="0">
                <a:latin typeface="HelveticaNeueLT Pro"/>
              </a:rPr>
              <a:t> </a:t>
            </a:r>
            <a:r>
              <a:rPr lang="en-US" sz="1600" dirty="0" err="1">
                <a:latin typeface="HelveticaNeueLT Pro"/>
              </a:rPr>
              <a:t>generația</a:t>
            </a:r>
            <a:r>
              <a:rPr lang="en-US" sz="1600" dirty="0">
                <a:latin typeface="HelveticaNeueLT Pro"/>
              </a:rPr>
              <a:t> Z </a:t>
            </a:r>
            <a:r>
              <a:rPr lang="en-US" sz="1600" dirty="0" err="1">
                <a:latin typeface="HelveticaNeueLT Pro"/>
              </a:rPr>
              <a:t>sunt</a:t>
            </a:r>
            <a:r>
              <a:rPr lang="en-US" sz="1600" dirty="0">
                <a:latin typeface="HelveticaNeueLT Pro"/>
              </a:rPr>
              <a:t> </a:t>
            </a:r>
            <a:r>
              <a:rPr lang="en-US" sz="1600" dirty="0" err="1">
                <a:latin typeface="HelveticaNeueLT Pro"/>
              </a:rPr>
              <a:t>generații</a:t>
            </a:r>
            <a:r>
              <a:rPr lang="en-US" sz="1600" dirty="0">
                <a:latin typeface="HelveticaNeueLT Pro"/>
              </a:rPr>
              <a:t> </a:t>
            </a:r>
            <a:r>
              <a:rPr lang="en-US" sz="1600" dirty="0" err="1">
                <a:latin typeface="HelveticaNeueLT Pro"/>
              </a:rPr>
              <a:t>conectate</a:t>
            </a:r>
            <a:r>
              <a:rPr lang="en-US" sz="1600" dirty="0">
                <a:latin typeface="HelveticaNeueLT Pro"/>
              </a:rPr>
              <a:t>, care </a:t>
            </a:r>
            <a:r>
              <a:rPr lang="en-US" sz="1600" dirty="0" err="1">
                <a:latin typeface="HelveticaNeueLT Pro"/>
              </a:rPr>
              <a:t>consideră</a:t>
            </a:r>
            <a:r>
              <a:rPr lang="en-US" sz="1600" dirty="0">
                <a:latin typeface="HelveticaNeueLT Pro"/>
              </a:rPr>
              <a:t> </a:t>
            </a:r>
            <a:r>
              <a:rPr lang="en-US" sz="1600" dirty="0" err="1">
                <a:latin typeface="HelveticaNeueLT Pro"/>
              </a:rPr>
              <a:t>telefonul</a:t>
            </a:r>
            <a:r>
              <a:rPr lang="en-US" sz="1600" dirty="0">
                <a:latin typeface="HelveticaNeueLT Pro"/>
              </a:rPr>
              <a:t> </a:t>
            </a:r>
            <a:r>
              <a:rPr lang="en-US" sz="1600" dirty="0" err="1">
                <a:latin typeface="HelveticaNeueLT Pro"/>
              </a:rPr>
              <a:t>mobil</a:t>
            </a:r>
            <a:r>
              <a:rPr lang="en-US" sz="1600" dirty="0">
                <a:latin typeface="HelveticaNeueLT Pro"/>
              </a:rPr>
              <a:t> </a:t>
            </a:r>
            <a:r>
              <a:rPr lang="en-US" sz="1600" dirty="0" err="1">
                <a:latin typeface="HelveticaNeueLT Pro"/>
              </a:rPr>
              <a:t>cel</a:t>
            </a:r>
            <a:r>
              <a:rPr lang="en-US" sz="1600" dirty="0">
                <a:latin typeface="HelveticaNeueLT Pro"/>
              </a:rPr>
              <a:t> </a:t>
            </a:r>
            <a:r>
              <a:rPr lang="en-US" sz="1600" dirty="0" err="1">
                <a:latin typeface="HelveticaNeueLT Pro"/>
              </a:rPr>
              <a:t>mai</a:t>
            </a:r>
            <a:r>
              <a:rPr lang="en-US" sz="1600" dirty="0">
                <a:latin typeface="HelveticaNeueLT Pro"/>
              </a:rPr>
              <a:t> important </a:t>
            </a:r>
            <a:r>
              <a:rPr lang="en-US" sz="1600" dirty="0" err="1">
                <a:latin typeface="HelveticaNeueLT Pro"/>
              </a:rPr>
              <a:t>obiect</a:t>
            </a:r>
            <a:r>
              <a:rPr lang="en-US" sz="1600" dirty="0">
                <a:latin typeface="HelveticaNeueLT Pro"/>
              </a:rPr>
              <a:t> din </a:t>
            </a:r>
            <a:r>
              <a:rPr lang="en-US" sz="1600" dirty="0" err="1">
                <a:latin typeface="HelveticaNeueLT Pro"/>
              </a:rPr>
              <a:t>viața</a:t>
            </a:r>
            <a:r>
              <a:rPr lang="en-US" sz="1600" dirty="0">
                <a:latin typeface="HelveticaNeueLT Pro"/>
              </a:rPr>
              <a:t> </a:t>
            </a:r>
            <a:r>
              <a:rPr lang="en-US" sz="1600" dirty="0" err="1">
                <a:latin typeface="HelveticaNeueLT Pro"/>
              </a:rPr>
              <a:t>lor</a:t>
            </a:r>
            <a:r>
              <a:rPr lang="en-US" sz="1600" dirty="0">
                <a:latin typeface="HelveticaNeueLT Pro"/>
              </a:rPr>
              <a:t>. </a:t>
            </a:r>
            <a:r>
              <a:rPr lang="en-US" sz="1600" dirty="0" err="1">
                <a:latin typeface="HelveticaNeueLT Pro"/>
              </a:rPr>
              <a:t>Pentru</a:t>
            </a:r>
            <a:r>
              <a:rPr lang="en-US" sz="1600" dirty="0">
                <a:latin typeface="HelveticaNeueLT Pro"/>
              </a:rPr>
              <a:t> a-</a:t>
            </a:r>
            <a:r>
              <a:rPr lang="en-US" sz="1600" dirty="0" err="1">
                <a:latin typeface="HelveticaNeueLT Pro"/>
              </a:rPr>
              <a:t>i</a:t>
            </a:r>
            <a:r>
              <a:rPr lang="en-US" sz="1600" dirty="0">
                <a:latin typeface="HelveticaNeueLT Pro"/>
              </a:rPr>
              <a:t> </a:t>
            </a:r>
            <a:r>
              <a:rPr lang="en-US" sz="1600" dirty="0" err="1">
                <a:latin typeface="HelveticaNeueLT Pro"/>
              </a:rPr>
              <a:t>inspira</a:t>
            </a:r>
            <a:r>
              <a:rPr lang="en-US" sz="1600" dirty="0">
                <a:latin typeface="HelveticaNeueLT Pro"/>
              </a:rPr>
              <a:t>, </a:t>
            </a:r>
            <a:r>
              <a:rPr lang="en-US" sz="1600" dirty="0" err="1">
                <a:latin typeface="HelveticaNeueLT Pro"/>
              </a:rPr>
              <a:t>pentru</a:t>
            </a:r>
            <a:r>
              <a:rPr lang="en-US" sz="1600" dirty="0">
                <a:latin typeface="HelveticaNeueLT Pro"/>
              </a:rPr>
              <a:t> a-</a:t>
            </a:r>
            <a:r>
              <a:rPr lang="en-US" sz="1600" dirty="0" err="1">
                <a:latin typeface="HelveticaNeueLT Pro"/>
              </a:rPr>
              <a:t>i</a:t>
            </a:r>
            <a:r>
              <a:rPr lang="en-US" sz="1600" dirty="0">
                <a:latin typeface="HelveticaNeueLT Pro"/>
              </a:rPr>
              <a:t> </a:t>
            </a:r>
            <a:r>
              <a:rPr lang="en-US" sz="1600" dirty="0" err="1">
                <a:latin typeface="HelveticaNeueLT Pro"/>
              </a:rPr>
              <a:t>motiva</a:t>
            </a:r>
            <a:r>
              <a:rPr lang="en-US" sz="1600" dirty="0">
                <a:latin typeface="HelveticaNeueLT Pro"/>
              </a:rPr>
              <a:t> </a:t>
            </a:r>
            <a:r>
              <a:rPr lang="en-US" sz="1600" dirty="0" err="1">
                <a:latin typeface="HelveticaNeueLT Pro"/>
              </a:rPr>
              <a:t>și</a:t>
            </a:r>
            <a:r>
              <a:rPr lang="en-US" sz="1600" dirty="0">
                <a:latin typeface="HelveticaNeueLT Pro"/>
              </a:rPr>
              <a:t> </a:t>
            </a:r>
            <a:r>
              <a:rPr lang="en-US" sz="1600" dirty="0" err="1">
                <a:latin typeface="HelveticaNeueLT Pro"/>
              </a:rPr>
              <a:t>pentru</a:t>
            </a:r>
            <a:r>
              <a:rPr lang="en-US" sz="1600" dirty="0">
                <a:latin typeface="HelveticaNeueLT Pro"/>
              </a:rPr>
              <a:t> a-</a:t>
            </a:r>
            <a:r>
              <a:rPr lang="en-US" sz="1600" dirty="0" err="1">
                <a:latin typeface="HelveticaNeueLT Pro"/>
              </a:rPr>
              <a:t>i</a:t>
            </a:r>
            <a:r>
              <a:rPr lang="en-US" sz="1600" dirty="0">
                <a:latin typeface="HelveticaNeueLT Pro"/>
              </a:rPr>
              <a:t> </a:t>
            </a:r>
            <a:r>
              <a:rPr lang="en-US" sz="1600" dirty="0" err="1">
                <a:latin typeface="HelveticaNeueLT Pro"/>
              </a:rPr>
              <a:t>înțelege</a:t>
            </a:r>
            <a:r>
              <a:rPr lang="en-US" sz="1600" dirty="0">
                <a:latin typeface="HelveticaNeueLT Pro"/>
              </a:rPr>
              <a:t>, </a:t>
            </a:r>
            <a:r>
              <a:rPr lang="en-US" sz="1600" dirty="0" err="1">
                <a:latin typeface="HelveticaNeueLT Pro"/>
              </a:rPr>
              <a:t>este</a:t>
            </a:r>
            <a:r>
              <a:rPr lang="en-US" sz="1600" dirty="0">
                <a:latin typeface="HelveticaNeueLT Pro"/>
              </a:rPr>
              <a:t> </a:t>
            </a:r>
            <a:r>
              <a:rPr lang="en-US" sz="1600" dirty="0" err="1">
                <a:latin typeface="HelveticaNeueLT Pro"/>
              </a:rPr>
              <a:t>nevoie</a:t>
            </a:r>
            <a:r>
              <a:rPr lang="en-US" sz="1600" dirty="0">
                <a:latin typeface="HelveticaNeueLT Pro"/>
              </a:rPr>
              <a:t> </a:t>
            </a:r>
            <a:r>
              <a:rPr lang="en-US" sz="1600" dirty="0" err="1">
                <a:latin typeface="HelveticaNeueLT Pro"/>
              </a:rPr>
              <a:t>să</a:t>
            </a:r>
            <a:r>
              <a:rPr lang="en-US" sz="1600" dirty="0">
                <a:latin typeface="HelveticaNeueLT Pro"/>
              </a:rPr>
              <a:t> </a:t>
            </a:r>
            <a:r>
              <a:rPr lang="en-US" sz="1600" dirty="0" err="1">
                <a:latin typeface="HelveticaNeueLT Pro"/>
              </a:rPr>
              <a:t>avem</a:t>
            </a:r>
            <a:r>
              <a:rPr lang="en-US" sz="1600" dirty="0">
                <a:latin typeface="HelveticaNeueLT Pro"/>
              </a:rPr>
              <a:t> o </a:t>
            </a:r>
            <a:r>
              <a:rPr lang="en-US" sz="1600" dirty="0" err="1">
                <a:latin typeface="HelveticaNeueLT Pro"/>
              </a:rPr>
              <a:t>abordare</a:t>
            </a:r>
            <a:r>
              <a:rPr lang="en-US" sz="1600" dirty="0">
                <a:latin typeface="HelveticaNeueLT Pro"/>
              </a:rPr>
              <a:t> </a:t>
            </a:r>
            <a:r>
              <a:rPr lang="en-US" sz="1600" dirty="0" err="1">
                <a:latin typeface="HelveticaNeueLT Pro"/>
              </a:rPr>
              <a:t>modernă</a:t>
            </a:r>
            <a:r>
              <a:rPr lang="en-US" sz="1600" dirty="0">
                <a:latin typeface="HelveticaNeueLT Pro"/>
              </a:rPr>
              <a:t>, </a:t>
            </a:r>
            <a:r>
              <a:rPr lang="en-US" sz="1600" dirty="0" err="1">
                <a:latin typeface="HelveticaNeueLT Pro"/>
              </a:rPr>
              <a:t>incluzând</a:t>
            </a:r>
            <a:r>
              <a:rPr lang="en-US" sz="1600" dirty="0">
                <a:latin typeface="HelveticaNeueLT Pro"/>
              </a:rPr>
              <a:t>: </a:t>
            </a:r>
          </a:p>
          <a:p>
            <a:r>
              <a:rPr lang="en-US" sz="1600" dirty="0">
                <a:latin typeface="HelveticaNeueLT Pro"/>
              </a:rPr>
              <a:t> </a:t>
            </a:r>
          </a:p>
          <a:p>
            <a:pPr marL="285750" indent="-285750">
              <a:buFont typeface="Wingdings" panose="05000000000000000000" pitchFamily="2" charset="2"/>
              <a:buChar char="Ø"/>
            </a:pPr>
            <a:r>
              <a:rPr lang="en-US" sz="1600" dirty="0" err="1">
                <a:latin typeface="HelveticaNeueLT Pro"/>
              </a:rPr>
              <a:t>Platforme</a:t>
            </a:r>
            <a:r>
              <a:rPr lang="en-US" sz="1600" dirty="0">
                <a:latin typeface="HelveticaNeueLT Pro"/>
              </a:rPr>
              <a:t> online de comunicare, </a:t>
            </a:r>
            <a:r>
              <a:rPr lang="en-US" sz="1600" dirty="0" err="1">
                <a:latin typeface="HelveticaNeueLT Pro"/>
              </a:rPr>
              <a:t>optimizate</a:t>
            </a:r>
            <a:r>
              <a:rPr lang="en-US" sz="1600" dirty="0">
                <a:latin typeface="HelveticaNeueLT Pro"/>
              </a:rPr>
              <a:t> </a:t>
            </a:r>
            <a:r>
              <a:rPr lang="en-US" sz="1600" dirty="0" err="1">
                <a:latin typeface="HelveticaNeueLT Pro"/>
              </a:rPr>
              <a:t>pentru</a:t>
            </a:r>
            <a:r>
              <a:rPr lang="en-US" sz="1600" dirty="0">
                <a:latin typeface="HelveticaNeueLT Pro"/>
              </a:rPr>
              <a:t> </a:t>
            </a:r>
            <a:r>
              <a:rPr lang="en-US" sz="1600" dirty="0" err="1">
                <a:latin typeface="HelveticaNeueLT Pro"/>
              </a:rPr>
              <a:t>mobil</a:t>
            </a:r>
            <a:endParaRPr lang="en-US" sz="1600" dirty="0">
              <a:latin typeface="HelveticaNeueLT Pro"/>
            </a:endParaRPr>
          </a:p>
          <a:p>
            <a:endParaRPr lang="en-US" sz="1600" dirty="0">
              <a:latin typeface="HelveticaNeueLT Pro"/>
            </a:endParaRPr>
          </a:p>
          <a:p>
            <a:pPr marL="285750" indent="-285750">
              <a:buFont typeface="Wingdings" panose="05000000000000000000" pitchFamily="2" charset="2"/>
              <a:buChar char="Ø"/>
            </a:pPr>
            <a:r>
              <a:rPr lang="en-US" sz="1600" dirty="0" err="1">
                <a:latin typeface="HelveticaNeueLT Pro"/>
              </a:rPr>
              <a:t>Instrumente</a:t>
            </a:r>
            <a:r>
              <a:rPr lang="en-US" sz="1600" dirty="0">
                <a:latin typeface="HelveticaNeueLT Pro"/>
              </a:rPr>
              <a:t> </a:t>
            </a:r>
            <a:r>
              <a:rPr lang="en-US" sz="1600" dirty="0" err="1">
                <a:latin typeface="HelveticaNeueLT Pro"/>
              </a:rPr>
              <a:t>digitale</a:t>
            </a:r>
            <a:r>
              <a:rPr lang="en-US" sz="1600" dirty="0">
                <a:latin typeface="HelveticaNeueLT Pro"/>
              </a:rPr>
              <a:t>, </a:t>
            </a:r>
            <a:r>
              <a:rPr lang="en-US" sz="1600" dirty="0" err="1">
                <a:latin typeface="HelveticaNeueLT Pro"/>
              </a:rPr>
              <a:t>pentru</a:t>
            </a:r>
            <a:r>
              <a:rPr lang="en-US" sz="1600" dirty="0">
                <a:latin typeface="HelveticaNeueLT Pro"/>
              </a:rPr>
              <a:t> a </a:t>
            </a:r>
            <a:r>
              <a:rPr lang="en-US" sz="1600" dirty="0" err="1">
                <a:latin typeface="HelveticaNeueLT Pro"/>
              </a:rPr>
              <a:t>facilita</a:t>
            </a:r>
            <a:r>
              <a:rPr lang="en-US" sz="1600" dirty="0">
                <a:latin typeface="HelveticaNeueLT Pro"/>
              </a:rPr>
              <a:t> </a:t>
            </a:r>
            <a:r>
              <a:rPr lang="en-US" sz="1600" dirty="0" err="1">
                <a:latin typeface="HelveticaNeueLT Pro"/>
              </a:rPr>
              <a:t>dialogul</a:t>
            </a:r>
            <a:r>
              <a:rPr lang="en-US" sz="1600" dirty="0">
                <a:latin typeface="HelveticaNeueLT Pro"/>
              </a:rPr>
              <a:t> cu </a:t>
            </a:r>
            <a:r>
              <a:rPr lang="en-US" sz="1600" dirty="0" err="1">
                <a:latin typeface="HelveticaNeueLT Pro"/>
              </a:rPr>
              <a:t>sportivii</a:t>
            </a:r>
            <a:r>
              <a:rPr lang="en-US" sz="1600" dirty="0">
                <a:latin typeface="HelveticaNeueLT Pro"/>
              </a:rPr>
              <a:t> </a:t>
            </a:r>
            <a:r>
              <a:rPr lang="en-US" sz="1600" dirty="0" err="1">
                <a:latin typeface="HelveticaNeueLT Pro"/>
              </a:rPr>
              <a:t>și</a:t>
            </a:r>
            <a:r>
              <a:rPr lang="en-US" sz="1600" dirty="0">
                <a:latin typeface="HelveticaNeueLT Pro"/>
              </a:rPr>
              <a:t> </a:t>
            </a:r>
            <a:r>
              <a:rPr lang="en-US" sz="1600" dirty="0" err="1">
                <a:latin typeface="HelveticaNeueLT Pro"/>
              </a:rPr>
              <a:t>viitorii</a:t>
            </a:r>
            <a:r>
              <a:rPr lang="en-US" sz="1600" dirty="0">
                <a:latin typeface="HelveticaNeueLT Pro"/>
              </a:rPr>
              <a:t> </a:t>
            </a:r>
            <a:r>
              <a:rPr lang="en-US" sz="1600" dirty="0" err="1">
                <a:latin typeface="HelveticaNeueLT Pro"/>
              </a:rPr>
              <a:t>sportivi</a:t>
            </a:r>
            <a:endParaRPr lang="en-US" sz="1600" dirty="0">
              <a:latin typeface="HelveticaNeueLT Pro"/>
            </a:endParaRPr>
          </a:p>
          <a:p>
            <a:endParaRPr lang="en-US" sz="1600" dirty="0">
              <a:latin typeface="HelveticaNeueLT Pro"/>
            </a:endParaRPr>
          </a:p>
          <a:p>
            <a:pPr marL="285750" indent="-285750">
              <a:buFont typeface="Wingdings" panose="05000000000000000000" pitchFamily="2" charset="2"/>
              <a:buChar char="Ø"/>
            </a:pPr>
            <a:r>
              <a:rPr lang="en-US" sz="1600" dirty="0" err="1">
                <a:latin typeface="HelveticaNeueLT Pro"/>
              </a:rPr>
              <a:t>Creșterea</a:t>
            </a:r>
            <a:r>
              <a:rPr lang="en-US" sz="1600" dirty="0">
                <a:latin typeface="HelveticaNeueLT Pro"/>
              </a:rPr>
              <a:t> </a:t>
            </a:r>
            <a:r>
              <a:rPr lang="en-US" sz="1600" dirty="0" err="1">
                <a:latin typeface="HelveticaNeueLT Pro"/>
              </a:rPr>
              <a:t>comunicării</a:t>
            </a:r>
            <a:r>
              <a:rPr lang="en-US" sz="1600" dirty="0">
                <a:latin typeface="HelveticaNeueLT Pro"/>
              </a:rPr>
              <a:t> </a:t>
            </a:r>
            <a:r>
              <a:rPr lang="en-US" sz="1600" dirty="0" err="1">
                <a:latin typeface="HelveticaNeueLT Pro"/>
              </a:rPr>
              <a:t>în</a:t>
            </a:r>
            <a:r>
              <a:rPr lang="en-US" sz="1600" dirty="0">
                <a:latin typeface="HelveticaNeueLT Pro"/>
              </a:rPr>
              <a:t> social media, </a:t>
            </a:r>
            <a:r>
              <a:rPr lang="en-US" sz="1600" dirty="0" err="1">
                <a:latin typeface="HelveticaNeueLT Pro"/>
              </a:rPr>
              <a:t>prin</a:t>
            </a:r>
            <a:r>
              <a:rPr lang="en-US" sz="1600" dirty="0">
                <a:latin typeface="HelveticaNeueLT Pro"/>
              </a:rPr>
              <a:t> </a:t>
            </a:r>
            <a:r>
              <a:rPr lang="en-US" sz="1600" dirty="0" err="1">
                <a:latin typeface="HelveticaNeueLT Pro"/>
              </a:rPr>
              <a:t>generarea</a:t>
            </a:r>
            <a:r>
              <a:rPr lang="en-US" sz="1600" dirty="0">
                <a:latin typeface="HelveticaNeueLT Pro"/>
              </a:rPr>
              <a:t> de </a:t>
            </a:r>
            <a:r>
              <a:rPr lang="en-US" sz="1600" dirty="0" err="1">
                <a:latin typeface="HelveticaNeueLT Pro"/>
              </a:rPr>
              <a:t>conținut</a:t>
            </a:r>
            <a:r>
              <a:rPr lang="en-US" sz="1600" dirty="0">
                <a:latin typeface="HelveticaNeueLT Pro"/>
              </a:rPr>
              <a:t> relevant</a:t>
            </a:r>
          </a:p>
          <a:p>
            <a:pPr marL="285750" indent="-285750">
              <a:buFont typeface="Wingdings" panose="05000000000000000000" pitchFamily="2" charset="2"/>
              <a:buChar char="Ø"/>
            </a:pPr>
            <a:endParaRPr lang="en-US" sz="1600" dirty="0">
              <a:latin typeface="HelveticaNeueLT Pro"/>
            </a:endParaRPr>
          </a:p>
          <a:p>
            <a:pPr marL="285750" indent="-285750">
              <a:buFont typeface="Wingdings" panose="05000000000000000000" pitchFamily="2" charset="2"/>
              <a:buChar char="Ø"/>
            </a:pPr>
            <a:r>
              <a:rPr lang="en-US" sz="1600" dirty="0" err="1">
                <a:latin typeface="HelveticaNeueLT Pro"/>
              </a:rPr>
              <a:t>Creșterea</a:t>
            </a:r>
            <a:r>
              <a:rPr lang="en-US" sz="1600" dirty="0">
                <a:latin typeface="HelveticaNeueLT Pro"/>
              </a:rPr>
              <a:t> </a:t>
            </a:r>
            <a:r>
              <a:rPr lang="en-US" sz="1600" dirty="0" err="1">
                <a:latin typeface="HelveticaNeueLT Pro"/>
              </a:rPr>
              <a:t>vizibilității</a:t>
            </a:r>
            <a:r>
              <a:rPr lang="en-US" sz="1600" dirty="0">
                <a:latin typeface="HelveticaNeueLT Pro"/>
              </a:rPr>
              <a:t> </a:t>
            </a:r>
            <a:r>
              <a:rPr lang="en-US" sz="1600" dirty="0" err="1">
                <a:latin typeface="HelveticaNeueLT Pro"/>
              </a:rPr>
              <a:t>sportului</a:t>
            </a:r>
            <a:r>
              <a:rPr lang="en-US" sz="1600" dirty="0">
                <a:latin typeface="HelveticaNeueLT Pro"/>
              </a:rPr>
              <a:t> de </a:t>
            </a:r>
            <a:r>
              <a:rPr lang="en-US" sz="1600" dirty="0" err="1">
                <a:latin typeface="HelveticaNeueLT Pro"/>
              </a:rPr>
              <a:t>performanță</a:t>
            </a:r>
            <a:r>
              <a:rPr lang="en-US" sz="1600" dirty="0">
                <a:latin typeface="HelveticaNeueLT Pro"/>
              </a:rPr>
              <a:t> </a:t>
            </a:r>
            <a:r>
              <a:rPr lang="en-US" sz="1600" dirty="0" err="1">
                <a:latin typeface="HelveticaNeueLT Pro"/>
              </a:rPr>
              <a:t>prin</a:t>
            </a:r>
            <a:r>
              <a:rPr lang="en-US" sz="1600" dirty="0">
                <a:latin typeface="HelveticaNeueLT Pro"/>
              </a:rPr>
              <a:t> </a:t>
            </a:r>
            <a:r>
              <a:rPr lang="en-US" sz="1600" dirty="0" err="1">
                <a:latin typeface="HelveticaNeueLT Pro"/>
              </a:rPr>
              <a:t>intermediul</a:t>
            </a:r>
            <a:r>
              <a:rPr lang="en-US" sz="1600" dirty="0">
                <a:latin typeface="HelveticaNeueLT Pro"/>
              </a:rPr>
              <a:t> </a:t>
            </a:r>
            <a:r>
              <a:rPr lang="en-US" sz="1600" dirty="0" err="1">
                <a:latin typeface="HelveticaNeueLT Pro"/>
              </a:rPr>
              <a:t>mediului</a:t>
            </a:r>
            <a:r>
              <a:rPr lang="en-US" sz="1600" dirty="0">
                <a:latin typeface="HelveticaNeueLT Pro"/>
              </a:rPr>
              <a:t> online, al </a:t>
            </a:r>
            <a:r>
              <a:rPr lang="en-US" sz="1600" dirty="0" err="1">
                <a:latin typeface="HelveticaNeueLT Pro"/>
              </a:rPr>
              <a:t>comunităților</a:t>
            </a:r>
            <a:r>
              <a:rPr lang="en-US" sz="1600" dirty="0">
                <a:latin typeface="HelveticaNeueLT Pro"/>
              </a:rPr>
              <a:t> </a:t>
            </a:r>
            <a:r>
              <a:rPr lang="en-US" sz="1600" dirty="0" err="1">
                <a:latin typeface="HelveticaNeueLT Pro"/>
              </a:rPr>
              <a:t>pasionaților</a:t>
            </a:r>
            <a:r>
              <a:rPr lang="en-US" sz="1600" dirty="0">
                <a:latin typeface="HelveticaNeueLT Pro"/>
              </a:rPr>
              <a:t> de sport </a:t>
            </a:r>
            <a:r>
              <a:rPr lang="en-US" sz="1600" dirty="0" err="1">
                <a:latin typeface="HelveticaNeueLT Pro"/>
              </a:rPr>
              <a:t>și</a:t>
            </a:r>
            <a:r>
              <a:rPr lang="en-US" sz="1600" dirty="0">
                <a:latin typeface="HelveticaNeueLT Pro"/>
              </a:rPr>
              <a:t> al </a:t>
            </a:r>
            <a:r>
              <a:rPr lang="en-US" sz="1600" dirty="0" err="1">
                <a:latin typeface="HelveticaNeueLT Pro"/>
              </a:rPr>
              <a:t>influențatorilor</a:t>
            </a:r>
            <a:r>
              <a:rPr lang="en-US" sz="1600" dirty="0">
                <a:latin typeface="HelveticaNeueLT Pro"/>
              </a:rPr>
              <a:t> </a:t>
            </a:r>
            <a:r>
              <a:rPr lang="en-US" sz="1600" dirty="0" err="1">
                <a:latin typeface="HelveticaNeueLT Pro"/>
              </a:rPr>
              <a:t>tineri</a:t>
            </a:r>
            <a:endParaRPr lang="en-US" sz="1600" dirty="0">
              <a:latin typeface="HelveticaNeueLT Pro"/>
            </a:endParaRPr>
          </a:p>
          <a:p>
            <a:pPr marL="285750" indent="-285750">
              <a:buFont typeface="Wingdings" panose="05000000000000000000" pitchFamily="2" charset="2"/>
              <a:buChar char="Ø"/>
            </a:pPr>
            <a:endParaRPr lang="en-US" sz="1600" dirty="0">
              <a:latin typeface="HelveticaNeueLT Pro"/>
            </a:endParaRPr>
          </a:p>
          <a:p>
            <a:pPr marL="285750" indent="-285750">
              <a:buFont typeface="Wingdings" panose="05000000000000000000" pitchFamily="2" charset="2"/>
              <a:buChar char="Ø"/>
            </a:pPr>
            <a:r>
              <a:rPr lang="en-US" sz="1600" dirty="0" err="1">
                <a:latin typeface="HelveticaNeueLT Pro"/>
              </a:rPr>
              <a:t>Conectarea</a:t>
            </a:r>
            <a:r>
              <a:rPr lang="en-US" sz="1600" dirty="0">
                <a:latin typeface="HelveticaNeueLT Pro"/>
              </a:rPr>
              <a:t> cu </a:t>
            </a:r>
            <a:r>
              <a:rPr lang="en-US" sz="1600" dirty="0" err="1">
                <a:latin typeface="HelveticaNeueLT Pro"/>
              </a:rPr>
              <a:t>companiile</a:t>
            </a:r>
            <a:r>
              <a:rPr lang="en-US" sz="1600" dirty="0">
                <a:latin typeface="HelveticaNeueLT Pro"/>
              </a:rPr>
              <a:t> private care </a:t>
            </a:r>
            <a:r>
              <a:rPr lang="en-US" sz="1600" dirty="0" err="1">
                <a:latin typeface="HelveticaNeueLT Pro"/>
              </a:rPr>
              <a:t>susțin</a:t>
            </a:r>
            <a:r>
              <a:rPr lang="en-US" sz="1600" dirty="0">
                <a:latin typeface="HelveticaNeueLT Pro"/>
              </a:rPr>
              <a:t> </a:t>
            </a:r>
            <a:r>
              <a:rPr lang="en-US" sz="1600" dirty="0" err="1">
                <a:latin typeface="HelveticaNeueLT Pro"/>
              </a:rPr>
              <a:t>inițiativele</a:t>
            </a:r>
            <a:r>
              <a:rPr lang="en-US" sz="1600" dirty="0">
                <a:latin typeface="HelveticaNeueLT Pro"/>
              </a:rPr>
              <a:t> sportive de </a:t>
            </a:r>
            <a:r>
              <a:rPr lang="en-US" sz="1600" dirty="0" err="1">
                <a:latin typeface="HelveticaNeueLT Pro"/>
              </a:rPr>
              <a:t>masă</a:t>
            </a:r>
            <a:r>
              <a:rPr lang="en-US" sz="1600" dirty="0">
                <a:latin typeface="HelveticaNeueLT Pro"/>
              </a:rPr>
              <a:t> </a:t>
            </a:r>
            <a:r>
              <a:rPr lang="en-US" sz="1600" dirty="0" err="1">
                <a:latin typeface="HelveticaNeueLT Pro"/>
              </a:rPr>
              <a:t>sau</a:t>
            </a:r>
            <a:r>
              <a:rPr lang="en-US" sz="1600" dirty="0">
                <a:latin typeface="HelveticaNeueLT Pro"/>
              </a:rPr>
              <a:t> de </a:t>
            </a:r>
            <a:r>
              <a:rPr lang="en-US" sz="1600" dirty="0" err="1">
                <a:latin typeface="HelveticaNeueLT Pro"/>
              </a:rPr>
              <a:t>performanță</a:t>
            </a:r>
            <a:r>
              <a:rPr lang="en-US" sz="1600" dirty="0">
                <a:latin typeface="HelveticaNeueLT Pro"/>
              </a:rPr>
              <a:t>, </a:t>
            </a:r>
            <a:r>
              <a:rPr lang="en-US" sz="1600" dirty="0" err="1">
                <a:latin typeface="HelveticaNeueLT Pro"/>
              </a:rPr>
              <a:t>oferirea</a:t>
            </a:r>
            <a:r>
              <a:rPr lang="en-US" sz="1600" dirty="0">
                <a:latin typeface="HelveticaNeueLT Pro"/>
              </a:rPr>
              <a:t> de </a:t>
            </a:r>
            <a:r>
              <a:rPr lang="en-US" sz="1600" dirty="0" err="1">
                <a:latin typeface="HelveticaNeueLT Pro"/>
              </a:rPr>
              <a:t>sprijin</a:t>
            </a:r>
            <a:r>
              <a:rPr lang="en-US" sz="1600" dirty="0">
                <a:latin typeface="HelveticaNeueLT Pro"/>
              </a:rPr>
              <a:t> </a:t>
            </a:r>
            <a:r>
              <a:rPr lang="en-US" sz="1600" dirty="0" err="1">
                <a:latin typeface="HelveticaNeueLT Pro"/>
              </a:rPr>
              <a:t>instituțional</a:t>
            </a:r>
            <a:r>
              <a:rPr lang="en-US" sz="1600" dirty="0">
                <a:latin typeface="HelveticaNeueLT Pro"/>
              </a:rPr>
              <a:t> </a:t>
            </a:r>
            <a:r>
              <a:rPr lang="en-US" sz="1600" dirty="0" err="1">
                <a:latin typeface="HelveticaNeueLT Pro"/>
              </a:rPr>
              <a:t>și</a:t>
            </a:r>
            <a:r>
              <a:rPr lang="en-US" sz="1600" dirty="0">
                <a:latin typeface="HelveticaNeueLT Pro"/>
              </a:rPr>
              <a:t> know-how de </a:t>
            </a:r>
            <a:r>
              <a:rPr lang="en-US" sz="1600" dirty="0" err="1">
                <a:latin typeface="HelveticaNeueLT Pro"/>
              </a:rPr>
              <a:t>specialitate</a:t>
            </a:r>
            <a:r>
              <a:rPr lang="en-US" sz="1600" dirty="0">
                <a:latin typeface="HelveticaNeueLT Pro"/>
              </a:rPr>
              <a:t>, </a:t>
            </a:r>
            <a:r>
              <a:rPr lang="en-US" sz="1600" dirty="0" err="1">
                <a:latin typeface="HelveticaNeueLT Pro"/>
              </a:rPr>
              <a:t>alături</a:t>
            </a:r>
            <a:r>
              <a:rPr lang="en-US" sz="1600" dirty="0">
                <a:latin typeface="HelveticaNeueLT Pro"/>
              </a:rPr>
              <a:t> de </a:t>
            </a:r>
            <a:r>
              <a:rPr lang="en-US" sz="1600" dirty="0" err="1">
                <a:latin typeface="HelveticaNeueLT Pro"/>
              </a:rPr>
              <a:t>suport</a:t>
            </a:r>
            <a:r>
              <a:rPr lang="en-US" sz="1600" dirty="0">
                <a:latin typeface="HelveticaNeueLT Pro"/>
              </a:rPr>
              <a:t> </a:t>
            </a:r>
            <a:r>
              <a:rPr lang="en-US" sz="1600" dirty="0" err="1">
                <a:latin typeface="HelveticaNeueLT Pro"/>
              </a:rPr>
              <a:t>pentru</a:t>
            </a:r>
            <a:r>
              <a:rPr lang="en-US" sz="1600" dirty="0">
                <a:latin typeface="HelveticaNeueLT Pro"/>
              </a:rPr>
              <a:t> </a:t>
            </a:r>
            <a:r>
              <a:rPr lang="en-US" sz="1600" dirty="0" err="1">
                <a:latin typeface="HelveticaNeueLT Pro"/>
              </a:rPr>
              <a:t>inițiativele</a:t>
            </a:r>
            <a:r>
              <a:rPr lang="en-US" sz="1600" dirty="0">
                <a:latin typeface="HelveticaNeueLT Pro"/>
              </a:rPr>
              <a:t> </a:t>
            </a:r>
            <a:r>
              <a:rPr lang="en-US" sz="1600" dirty="0" err="1">
                <a:latin typeface="HelveticaNeueLT Pro"/>
              </a:rPr>
              <a:t>societății</a:t>
            </a:r>
            <a:r>
              <a:rPr lang="en-US" sz="1600" dirty="0">
                <a:latin typeface="HelveticaNeueLT Pro"/>
              </a:rPr>
              <a:t> </a:t>
            </a:r>
            <a:r>
              <a:rPr lang="en-US" sz="1600" dirty="0" err="1">
                <a:latin typeface="HelveticaNeueLT Pro"/>
              </a:rPr>
              <a:t>civile</a:t>
            </a:r>
            <a:r>
              <a:rPr lang="en-US" sz="1600" dirty="0">
                <a:latin typeface="HelveticaNeueLT Pro"/>
              </a:rPr>
              <a:t>.</a:t>
            </a:r>
          </a:p>
          <a:p>
            <a:endParaRPr lang="en-US" sz="1400" dirty="0">
              <a:solidFill>
                <a:prstClr val="black"/>
              </a:solidFill>
              <a:latin typeface="HelveticaNeueLT Pro"/>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6262" y="1192212"/>
            <a:ext cx="4184845" cy="781707"/>
          </a:xfrm>
          <a:prstGeom prst="rect">
            <a:avLst/>
          </a:prstGeom>
        </p:spPr>
      </p:pic>
    </p:spTree>
    <p:extLst>
      <p:ext uri="{BB962C8B-B14F-4D97-AF65-F5344CB8AC3E}">
        <p14:creationId xmlns:p14="http://schemas.microsoft.com/office/powerpoint/2010/main" val="3543200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a:bodyPr>
          <a:lstStyle/>
          <a:p>
            <a:r>
              <a:rPr lang="en-US" dirty="0"/>
              <a:t> </a:t>
            </a:r>
            <a:br>
              <a:rPr lang="en-US" dirty="0"/>
            </a:br>
            <a:endParaRPr lang="en-US" dirty="0"/>
          </a:p>
        </p:txBody>
      </p:sp>
      <p:pic>
        <p:nvPicPr>
          <p:cNvPr id="6" name="Picture 5"/>
          <p:cNvPicPr/>
          <p:nvPr/>
        </p:nvPicPr>
        <p:blipFill>
          <a:blip r:embed="rId3" cstate="screen">
            <a:extLst>
              <a:ext uri="{28A0092B-C50C-407E-A947-70E740481C1C}">
                <a14:useLocalDpi xmlns:a14="http://schemas.microsoft.com/office/drawing/2010/main"/>
              </a:ext>
            </a:extLst>
          </a:blip>
          <a:stretch>
            <a:fillRect/>
          </a:stretch>
        </p:blipFill>
        <p:spPr>
          <a:xfrm>
            <a:off x="3887787" y="457200"/>
            <a:ext cx="943610" cy="1259840"/>
          </a:xfrm>
          <a:prstGeom prst="rect">
            <a:avLst/>
          </a:prstGeom>
        </p:spPr>
      </p:pic>
      <p:sp>
        <p:nvSpPr>
          <p:cNvPr id="7" name="Rectangle 6"/>
          <p:cNvSpPr/>
          <p:nvPr/>
        </p:nvSpPr>
        <p:spPr>
          <a:xfrm>
            <a:off x="2185352"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8" name="Picture 7"/>
          <p:cNvPicPr/>
          <p:nvPr/>
        </p:nvPicPr>
        <p:blipFill>
          <a:blip r:embed="rId4" cstate="screen">
            <a:extLst>
              <a:ext uri="{28A0092B-C50C-407E-A947-70E740481C1C}">
                <a14:useLocalDpi xmlns:a14="http://schemas.microsoft.com/office/drawing/2010/main"/>
              </a:ext>
            </a:extLst>
          </a:blip>
          <a:stretch>
            <a:fillRect/>
          </a:stretch>
        </p:blipFill>
        <p:spPr>
          <a:xfrm>
            <a:off x="6338252" y="501015"/>
            <a:ext cx="1691640" cy="634365"/>
          </a:xfrm>
          <a:prstGeom prst="rect">
            <a:avLst/>
          </a:prstGeom>
        </p:spPr>
      </p:pic>
      <p:sp>
        <p:nvSpPr>
          <p:cNvPr id="9" name="Rectangle 8"/>
          <p:cNvSpPr/>
          <p:nvPr/>
        </p:nvSpPr>
        <p:spPr>
          <a:xfrm>
            <a:off x="384810" y="669290"/>
            <a:ext cx="629602"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dirty="0">
              <a:solidFill>
                <a:prstClr val="white"/>
              </a:solidFill>
            </a:endParaRPr>
          </a:p>
        </p:txBody>
      </p:sp>
      <p:sp>
        <p:nvSpPr>
          <p:cNvPr id="10" name="Rectangle 9"/>
          <p:cNvSpPr/>
          <p:nvPr/>
        </p:nvSpPr>
        <p:spPr>
          <a:xfrm>
            <a:off x="7964486" y="669290"/>
            <a:ext cx="874713"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sz="1100" dirty="0">
              <a:solidFill>
                <a:prstClr val="white"/>
              </a:solidFill>
              <a:ea typeface="HelveticaNeueLT Pro 55 Roman"/>
              <a:cs typeface="Times New Roman"/>
            </a:endParaRPr>
          </a:p>
        </p:txBody>
      </p:sp>
      <p:pic>
        <p:nvPicPr>
          <p:cNvPr id="11" name="Picture 10"/>
          <p:cNvPicPr/>
          <p:nvPr/>
        </p:nvPicPr>
        <p:blipFill>
          <a:blip r:embed="rId6" cstate="screen">
            <a:extLst>
              <a:ext uri="{28A0092B-C50C-407E-A947-70E740481C1C}">
                <a14:useLocalDpi xmlns:a14="http://schemas.microsoft.com/office/drawing/2010/main"/>
              </a:ext>
            </a:extLst>
          </a:blip>
          <a:stretch>
            <a:fillRect/>
          </a:stretch>
        </p:blipFill>
        <p:spPr>
          <a:xfrm>
            <a:off x="793940" y="248285"/>
            <a:ext cx="1609344" cy="1463040"/>
          </a:xfrm>
          <a:prstGeom prst="rect">
            <a:avLst/>
          </a:prstGeom>
        </p:spPr>
      </p:pic>
      <p:sp>
        <p:nvSpPr>
          <p:cNvPr id="12" name="Rectangle 11"/>
          <p:cNvSpPr/>
          <p:nvPr/>
        </p:nvSpPr>
        <p:spPr>
          <a:xfrm>
            <a:off x="4865687"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3" name="Picture 12"/>
          <p:cNvPicPr/>
          <p:nvPr/>
        </p:nvPicPr>
        <p:blipFill>
          <a:blip r:embed="rId7">
            <a:extLst>
              <a:ext uri="{28A0092B-C50C-407E-A947-70E740481C1C}">
                <a14:useLocalDpi xmlns:a14="http://schemas.microsoft.com/office/drawing/2010/main"/>
              </a:ext>
            </a:extLst>
          </a:blip>
          <a:stretch>
            <a:fillRect/>
          </a:stretch>
        </p:blipFill>
        <p:spPr>
          <a:xfrm>
            <a:off x="1238250" y="6121400"/>
            <a:ext cx="1205230" cy="140970"/>
          </a:xfrm>
          <a:prstGeom prst="rect">
            <a:avLst/>
          </a:prstGeom>
        </p:spPr>
      </p:pic>
      <p:sp>
        <p:nvSpPr>
          <p:cNvPr id="14" name="Rectangle 13"/>
          <p:cNvSpPr/>
          <p:nvPr/>
        </p:nvSpPr>
        <p:spPr>
          <a:xfrm>
            <a:off x="2482850" y="6164580"/>
            <a:ext cx="62763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5" name="Rectangle 14"/>
          <p:cNvSpPr/>
          <p:nvPr/>
        </p:nvSpPr>
        <p:spPr>
          <a:xfrm>
            <a:off x="384810" y="6169660"/>
            <a:ext cx="8026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o-RO" sz="1100">
                <a:solidFill>
                  <a:prstClr val="white"/>
                </a:solidFill>
                <a:ea typeface="HelveticaNeueLT Pro 55 Roman"/>
                <a:cs typeface="Times New Roman"/>
              </a:rPr>
              <a:t>          </a:t>
            </a:r>
            <a:endParaRPr lang="en-US" sz="1100">
              <a:solidFill>
                <a:prstClr val="white"/>
              </a:solidFill>
              <a:ea typeface="HelveticaNeueLT Pro 55 Roman"/>
              <a:cs typeface="Times New Roman"/>
            </a:endParaRPr>
          </a:p>
        </p:txBody>
      </p:sp>
      <p:sp>
        <p:nvSpPr>
          <p:cNvPr id="16" name="Text Box 2"/>
          <p:cNvSpPr txBox="1">
            <a:spLocks noChangeArrowheads="1"/>
          </p:cNvSpPr>
          <p:nvPr/>
        </p:nvSpPr>
        <p:spPr bwMode="auto">
          <a:xfrm>
            <a:off x="2419985" y="6248400"/>
            <a:ext cx="4759960" cy="4876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600">
                <a:solidFill>
                  <a:srgbClr val="17427C"/>
                </a:solidFill>
                <a:latin typeface="HelveticaNeueLT Pro 55 Roman"/>
                <a:ea typeface="HelveticaNeueLT Pro 55 Roman"/>
                <a:cs typeface="Times New Roman"/>
              </a:rPr>
              <a:t>Calea Vitan, nr. 242, etaj 1, Sector 3, București, tel: +4 (021) 313.66.33, fax: +4 (021) 317.42.48, e-mail: office@csmbucuresti.ro</a:t>
            </a:r>
            <a:br>
              <a:rPr lang="en-US" sz="600">
                <a:solidFill>
                  <a:srgbClr val="17427C"/>
                </a:solidFill>
                <a:latin typeface="HelveticaNeueLT Pro 55 Roman"/>
                <a:ea typeface="HelveticaNeueLT Pro 55 Roman"/>
                <a:cs typeface="Times New Roman"/>
              </a:rPr>
            </a:br>
            <a:r>
              <a:rPr lang="en-US" sz="600">
                <a:solidFill>
                  <a:srgbClr val="17427C"/>
                </a:solidFill>
                <a:latin typeface="HelveticaNeueLT Pro 55 Roman"/>
                <a:ea typeface="HelveticaNeueLT Pro 55 Roman"/>
                <a:cs typeface="Times New Roman"/>
              </a:rPr>
              <a:t>www.csmbucuresti.ro</a:t>
            </a:r>
            <a:r>
              <a:rPr lang="en-US" sz="600">
                <a:solidFill>
                  <a:srgbClr val="262B33"/>
                </a:solidFill>
                <a:latin typeface="HelveticaNeueLT Pro 55 Roman"/>
                <a:ea typeface="HelveticaNeueLT Pro 55 Roman"/>
                <a:cs typeface="Courier New"/>
              </a:rPr>
              <a:t/>
            </a:r>
            <a:br>
              <a:rPr lang="en-US" sz="600">
                <a:solidFill>
                  <a:srgbClr val="262B33"/>
                </a:solidFill>
                <a:latin typeface="HelveticaNeueLT Pro 55 Roman"/>
                <a:ea typeface="HelveticaNeueLT Pro 55 Roman"/>
                <a:cs typeface="Courier New"/>
              </a:rPr>
            </a:br>
            <a:r>
              <a:rPr lang="en-US" sz="600">
                <a:solidFill>
                  <a:srgbClr val="1F497D"/>
                </a:solidFill>
                <a:latin typeface="HelveticaNeueLT Pro 55 Roman"/>
                <a:ea typeface="HelveticaNeueLT Pro 55 Roman"/>
                <a:cs typeface="Courier New"/>
              </a:rPr>
              <a:t>CSM București operează conform Regulamentului UE nr. 629/2016 privind protecția datelor personale</a:t>
            </a:r>
            <a:endParaRPr lang="en-US" sz="1100">
              <a:solidFill>
                <a:prstClr val="black"/>
              </a:solidFill>
              <a:latin typeface="HelveticaNeueLT Pro 55 Roman"/>
              <a:ea typeface="HelveticaNeueLT Pro 55 Roman"/>
              <a:cs typeface="Times New Roman"/>
            </a:endParaRPr>
          </a:p>
          <a:p>
            <a:pPr algn="ctr">
              <a:lnSpc>
                <a:spcPct val="115000"/>
              </a:lnSpc>
              <a:spcAft>
                <a:spcPts val="1000"/>
              </a:spcAft>
            </a:pPr>
            <a:r>
              <a:rPr lang="en-US" sz="600">
                <a:solidFill>
                  <a:srgbClr val="17427C"/>
                </a:solidFill>
                <a:latin typeface="HelveticaNeueLT Pro 55 Roman"/>
                <a:ea typeface="HelveticaNeueLT Pro 55 Roman"/>
                <a:cs typeface="Times New Roman"/>
              </a:rPr>
              <a:t> </a:t>
            </a:r>
            <a:endParaRPr lang="en-US" sz="1100">
              <a:solidFill>
                <a:prstClr val="black"/>
              </a:solidFill>
              <a:latin typeface="HelveticaNeueLT Pro 55 Roman"/>
              <a:ea typeface="HelveticaNeueLT Pro 55 Roman"/>
              <a:cs typeface="Times New Roman"/>
            </a:endParaRPr>
          </a:p>
        </p:txBody>
      </p:sp>
      <p:sp>
        <p:nvSpPr>
          <p:cNvPr id="4" name="TextBox 3"/>
          <p:cNvSpPr txBox="1"/>
          <p:nvPr/>
        </p:nvSpPr>
        <p:spPr>
          <a:xfrm>
            <a:off x="680842" y="2394549"/>
            <a:ext cx="4043557" cy="3077766"/>
          </a:xfrm>
          <a:prstGeom prst="rect">
            <a:avLst/>
          </a:prstGeom>
          <a:noFill/>
        </p:spPr>
        <p:txBody>
          <a:bodyPr wrap="square" rtlCol="0">
            <a:spAutoFit/>
          </a:bodyPr>
          <a:lstStyle/>
          <a:p>
            <a:r>
              <a:rPr lang="en-US" dirty="0" err="1">
                <a:latin typeface="HelveticaNeueLT Pro"/>
              </a:rPr>
              <a:t>Într</a:t>
            </a:r>
            <a:r>
              <a:rPr lang="en-US" dirty="0">
                <a:latin typeface="HelveticaNeueLT Pro"/>
              </a:rPr>
              <a:t>-o </a:t>
            </a:r>
            <a:r>
              <a:rPr lang="en-US" dirty="0" err="1">
                <a:latin typeface="HelveticaNeueLT Pro"/>
              </a:rPr>
              <a:t>lume</a:t>
            </a:r>
            <a:r>
              <a:rPr lang="en-US" dirty="0">
                <a:latin typeface="HelveticaNeueLT Pro"/>
              </a:rPr>
              <a:t> </a:t>
            </a:r>
            <a:r>
              <a:rPr lang="en-US" dirty="0" err="1">
                <a:latin typeface="HelveticaNeueLT Pro"/>
              </a:rPr>
              <a:t>conectată</a:t>
            </a:r>
            <a:r>
              <a:rPr lang="en-US" dirty="0">
                <a:latin typeface="HelveticaNeueLT Pro"/>
              </a:rPr>
              <a:t>, </a:t>
            </a:r>
            <a:r>
              <a:rPr lang="en-US" dirty="0" err="1">
                <a:latin typeface="HelveticaNeueLT Pro"/>
              </a:rPr>
              <a:t>trebuie</a:t>
            </a:r>
            <a:r>
              <a:rPr lang="en-US" dirty="0">
                <a:latin typeface="HelveticaNeueLT Pro"/>
              </a:rPr>
              <a:t> </a:t>
            </a:r>
            <a:r>
              <a:rPr lang="en-US" dirty="0" err="1">
                <a:latin typeface="HelveticaNeueLT Pro"/>
              </a:rPr>
              <a:t>să</a:t>
            </a:r>
            <a:r>
              <a:rPr lang="en-US" dirty="0">
                <a:latin typeface="HelveticaNeueLT Pro"/>
              </a:rPr>
              <a:t> </a:t>
            </a:r>
            <a:r>
              <a:rPr lang="en-US" dirty="0" err="1">
                <a:latin typeface="HelveticaNeueLT Pro"/>
              </a:rPr>
              <a:t>urmărim</a:t>
            </a:r>
            <a:r>
              <a:rPr lang="en-US" dirty="0">
                <a:latin typeface="HelveticaNeueLT Pro"/>
              </a:rPr>
              <a:t> permanent </a:t>
            </a:r>
            <a:r>
              <a:rPr lang="en-US" dirty="0" err="1">
                <a:latin typeface="HelveticaNeueLT Pro"/>
              </a:rPr>
              <a:t>să</a:t>
            </a:r>
            <a:r>
              <a:rPr lang="en-US" dirty="0">
                <a:latin typeface="HelveticaNeueLT Pro"/>
              </a:rPr>
              <a:t> ne </a:t>
            </a:r>
            <a:r>
              <a:rPr lang="en-US" dirty="0" err="1">
                <a:latin typeface="HelveticaNeueLT Pro"/>
              </a:rPr>
              <a:t>îmbunătățim</a:t>
            </a:r>
            <a:r>
              <a:rPr lang="en-US" dirty="0">
                <a:latin typeface="HelveticaNeueLT Pro"/>
              </a:rPr>
              <a:t> </a:t>
            </a:r>
            <a:r>
              <a:rPr lang="en-US" dirty="0" err="1">
                <a:latin typeface="HelveticaNeueLT Pro"/>
              </a:rPr>
              <a:t>felul</a:t>
            </a:r>
            <a:r>
              <a:rPr lang="en-US" dirty="0">
                <a:latin typeface="HelveticaNeueLT Pro"/>
              </a:rPr>
              <a:t> </a:t>
            </a:r>
            <a:r>
              <a:rPr lang="en-US" dirty="0" err="1">
                <a:latin typeface="HelveticaNeueLT Pro"/>
              </a:rPr>
              <a:t>în</a:t>
            </a:r>
            <a:r>
              <a:rPr lang="en-US" dirty="0">
                <a:latin typeface="HelveticaNeueLT Pro"/>
              </a:rPr>
              <a:t> care </a:t>
            </a:r>
            <a:r>
              <a:rPr lang="en-US" dirty="0" err="1">
                <a:latin typeface="HelveticaNeueLT Pro"/>
              </a:rPr>
              <a:t>comunicăm</a:t>
            </a:r>
            <a:r>
              <a:rPr lang="en-US" dirty="0">
                <a:latin typeface="HelveticaNeueLT Pro"/>
              </a:rPr>
              <a:t>. </a:t>
            </a:r>
            <a:r>
              <a:rPr lang="en-US" dirty="0" err="1">
                <a:latin typeface="HelveticaNeueLT Pro"/>
              </a:rPr>
              <a:t>Aceasta</a:t>
            </a:r>
            <a:r>
              <a:rPr lang="en-US" dirty="0">
                <a:latin typeface="HelveticaNeueLT Pro"/>
              </a:rPr>
              <a:t> </a:t>
            </a:r>
            <a:r>
              <a:rPr lang="en-US" dirty="0" err="1">
                <a:latin typeface="HelveticaNeueLT Pro"/>
              </a:rPr>
              <a:t>este</a:t>
            </a:r>
            <a:r>
              <a:rPr lang="en-US" dirty="0">
                <a:latin typeface="HelveticaNeueLT Pro"/>
              </a:rPr>
              <a:t> o </a:t>
            </a:r>
            <a:r>
              <a:rPr lang="en-US" dirty="0" err="1">
                <a:latin typeface="HelveticaNeueLT Pro"/>
              </a:rPr>
              <a:t>provocare</a:t>
            </a:r>
            <a:r>
              <a:rPr lang="en-US" dirty="0">
                <a:latin typeface="HelveticaNeueLT Pro"/>
              </a:rPr>
              <a:t> </a:t>
            </a:r>
            <a:r>
              <a:rPr lang="en-US" dirty="0" err="1">
                <a:latin typeface="HelveticaNeueLT Pro"/>
              </a:rPr>
              <a:t>constantă</a:t>
            </a:r>
            <a:r>
              <a:rPr lang="en-US" dirty="0">
                <a:latin typeface="HelveticaNeueLT Pro"/>
              </a:rPr>
              <a:t> </a:t>
            </a:r>
            <a:r>
              <a:rPr lang="en-US" dirty="0" err="1">
                <a:latin typeface="HelveticaNeueLT Pro"/>
              </a:rPr>
              <a:t>și</a:t>
            </a:r>
            <a:r>
              <a:rPr lang="en-US" dirty="0">
                <a:latin typeface="HelveticaNeueLT Pro"/>
              </a:rPr>
              <a:t> </a:t>
            </a:r>
            <a:r>
              <a:rPr lang="en-US" dirty="0" err="1">
                <a:latin typeface="HelveticaNeueLT Pro"/>
              </a:rPr>
              <a:t>trebuie</a:t>
            </a:r>
            <a:r>
              <a:rPr lang="en-US" dirty="0">
                <a:latin typeface="HelveticaNeueLT Pro"/>
              </a:rPr>
              <a:t> </a:t>
            </a:r>
            <a:r>
              <a:rPr lang="en-US" dirty="0" err="1">
                <a:latin typeface="HelveticaNeueLT Pro"/>
              </a:rPr>
              <a:t>să</a:t>
            </a:r>
            <a:r>
              <a:rPr lang="en-US" dirty="0">
                <a:latin typeface="HelveticaNeueLT Pro"/>
              </a:rPr>
              <a:t> o </a:t>
            </a:r>
            <a:r>
              <a:rPr lang="en-US" dirty="0" err="1">
                <a:latin typeface="HelveticaNeueLT Pro"/>
              </a:rPr>
              <a:t>vedem</a:t>
            </a:r>
            <a:r>
              <a:rPr lang="en-US" dirty="0">
                <a:latin typeface="HelveticaNeueLT Pro"/>
              </a:rPr>
              <a:t> ca</a:t>
            </a:r>
            <a:r>
              <a:rPr lang="ro-RO" dirty="0">
                <a:latin typeface="HelveticaNeueLT Pro"/>
              </a:rPr>
              <a:t> </a:t>
            </a:r>
            <a:r>
              <a:rPr lang="en-US" dirty="0" err="1">
                <a:latin typeface="HelveticaNeueLT Pro"/>
              </a:rPr>
              <a:t>atare</a:t>
            </a:r>
            <a:r>
              <a:rPr lang="en-US" dirty="0">
                <a:latin typeface="HelveticaNeueLT Pro"/>
              </a:rPr>
              <a:t>. </a:t>
            </a:r>
            <a:r>
              <a:rPr lang="ro-RO" dirty="0">
                <a:latin typeface="HelveticaNeueLT Pro"/>
              </a:rPr>
              <a:t> </a:t>
            </a:r>
            <a:endParaRPr lang="ro-RO" dirty="0" smtClean="0">
              <a:latin typeface="HelveticaNeueLT Pro"/>
            </a:endParaRPr>
          </a:p>
          <a:p>
            <a:endParaRPr lang="en-US" dirty="0">
              <a:latin typeface="HelveticaNeueLT Pro"/>
            </a:endParaRPr>
          </a:p>
          <a:p>
            <a:r>
              <a:rPr lang="en-US" dirty="0" err="1">
                <a:latin typeface="HelveticaNeueLT Pro"/>
              </a:rPr>
              <a:t>Colaborarea</a:t>
            </a:r>
            <a:r>
              <a:rPr lang="en-US" dirty="0">
                <a:latin typeface="HelveticaNeueLT Pro"/>
              </a:rPr>
              <a:t> </a:t>
            </a:r>
            <a:r>
              <a:rPr lang="en-US" dirty="0" err="1">
                <a:latin typeface="HelveticaNeueLT Pro"/>
              </a:rPr>
              <a:t>devine</a:t>
            </a:r>
            <a:r>
              <a:rPr lang="en-US" dirty="0">
                <a:latin typeface="HelveticaNeueLT Pro"/>
              </a:rPr>
              <a:t> </a:t>
            </a:r>
            <a:r>
              <a:rPr lang="en-US" dirty="0" err="1">
                <a:latin typeface="HelveticaNeueLT Pro"/>
              </a:rPr>
              <a:t>principalul</a:t>
            </a:r>
            <a:r>
              <a:rPr lang="en-US" dirty="0">
                <a:latin typeface="HelveticaNeueLT Pro"/>
              </a:rPr>
              <a:t> </a:t>
            </a:r>
            <a:r>
              <a:rPr lang="en-US" dirty="0" err="1">
                <a:latin typeface="HelveticaNeueLT Pro"/>
              </a:rPr>
              <a:t>modelul</a:t>
            </a:r>
            <a:r>
              <a:rPr lang="en-US" dirty="0">
                <a:latin typeface="HelveticaNeueLT Pro"/>
              </a:rPr>
              <a:t> de </a:t>
            </a:r>
            <a:r>
              <a:rPr lang="en-US" dirty="0" err="1">
                <a:latin typeface="HelveticaNeueLT Pro"/>
              </a:rPr>
              <a:t>performanță</a:t>
            </a:r>
            <a:r>
              <a:rPr lang="en-US" dirty="0">
                <a:latin typeface="HelveticaNeueLT Pro"/>
              </a:rPr>
              <a:t>, </a:t>
            </a:r>
            <a:r>
              <a:rPr lang="en-US" dirty="0" err="1">
                <a:latin typeface="HelveticaNeueLT Pro"/>
              </a:rPr>
              <a:t>lăsând</a:t>
            </a:r>
            <a:r>
              <a:rPr lang="en-US" dirty="0">
                <a:latin typeface="HelveticaNeueLT Pro"/>
              </a:rPr>
              <a:t> </a:t>
            </a:r>
            <a:r>
              <a:rPr lang="en-US" dirty="0" err="1">
                <a:latin typeface="HelveticaNeueLT Pro"/>
              </a:rPr>
              <a:t>competiția</a:t>
            </a:r>
            <a:r>
              <a:rPr lang="en-US" dirty="0">
                <a:latin typeface="HelveticaNeueLT Pro"/>
              </a:rPr>
              <a:t> </a:t>
            </a:r>
            <a:r>
              <a:rPr lang="en-US" dirty="0" err="1">
                <a:latin typeface="HelveticaNeueLT Pro"/>
              </a:rPr>
              <a:t>să</a:t>
            </a:r>
            <a:r>
              <a:rPr lang="en-US" dirty="0">
                <a:latin typeface="HelveticaNeueLT Pro"/>
              </a:rPr>
              <a:t> se </a:t>
            </a:r>
            <a:r>
              <a:rPr lang="en-US" dirty="0" err="1">
                <a:latin typeface="HelveticaNeueLT Pro"/>
              </a:rPr>
              <a:t>manifeste</a:t>
            </a:r>
            <a:r>
              <a:rPr lang="en-US" dirty="0">
                <a:latin typeface="HelveticaNeueLT Pro"/>
              </a:rPr>
              <a:t> </a:t>
            </a:r>
            <a:r>
              <a:rPr lang="en-US" dirty="0" err="1">
                <a:latin typeface="HelveticaNeueLT Pro"/>
              </a:rPr>
              <a:t>doar</a:t>
            </a:r>
            <a:r>
              <a:rPr lang="en-US" dirty="0">
                <a:latin typeface="HelveticaNeueLT Pro"/>
              </a:rPr>
              <a:t> </a:t>
            </a:r>
            <a:r>
              <a:rPr lang="en-US" dirty="0" err="1">
                <a:latin typeface="HelveticaNeueLT Pro"/>
              </a:rPr>
              <a:t>pe</a:t>
            </a:r>
            <a:r>
              <a:rPr lang="en-US" dirty="0">
                <a:latin typeface="HelveticaNeueLT Pro"/>
              </a:rPr>
              <a:t> </a:t>
            </a:r>
            <a:r>
              <a:rPr lang="en-US" dirty="0" err="1">
                <a:latin typeface="HelveticaNeueLT Pro"/>
              </a:rPr>
              <a:t>terenul</a:t>
            </a:r>
            <a:r>
              <a:rPr lang="en-US" dirty="0">
                <a:latin typeface="HelveticaNeueLT Pro"/>
              </a:rPr>
              <a:t> de sport.</a:t>
            </a:r>
          </a:p>
          <a:p>
            <a:endParaRPr lang="en-US" sz="1400" dirty="0">
              <a:solidFill>
                <a:prstClr val="black"/>
              </a:solidFill>
              <a:latin typeface="HelveticaNeueLT Pro"/>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1396" y="1492581"/>
            <a:ext cx="4035413" cy="753793"/>
          </a:xfrm>
          <a:prstGeom prst="rect">
            <a:avLst/>
          </a:prstGeom>
        </p:spPr>
      </p:pic>
      <p:pic>
        <p:nvPicPr>
          <p:cNvPr id="17" name="Picture 2" descr="Related image"/>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23024" b="14824"/>
          <a:stretch/>
        </p:blipFill>
        <p:spPr bwMode="auto">
          <a:xfrm>
            <a:off x="5621020" y="3309829"/>
            <a:ext cx="2680335" cy="1247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3206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a:bodyPr>
          <a:lstStyle/>
          <a:p>
            <a:r>
              <a:rPr lang="en-US" dirty="0"/>
              <a:t> </a:t>
            </a:r>
            <a:br>
              <a:rPr lang="en-US" dirty="0"/>
            </a:br>
            <a:endParaRPr lang="en-US" dirty="0"/>
          </a:p>
        </p:txBody>
      </p:sp>
      <p:pic>
        <p:nvPicPr>
          <p:cNvPr id="6" name="Picture 5"/>
          <p:cNvPicPr/>
          <p:nvPr/>
        </p:nvPicPr>
        <p:blipFill>
          <a:blip r:embed="rId3" cstate="screen">
            <a:extLst>
              <a:ext uri="{28A0092B-C50C-407E-A947-70E740481C1C}">
                <a14:useLocalDpi xmlns:a14="http://schemas.microsoft.com/office/drawing/2010/main"/>
              </a:ext>
            </a:extLst>
          </a:blip>
          <a:stretch>
            <a:fillRect/>
          </a:stretch>
        </p:blipFill>
        <p:spPr>
          <a:xfrm>
            <a:off x="3887787" y="457200"/>
            <a:ext cx="943610" cy="1259840"/>
          </a:xfrm>
          <a:prstGeom prst="rect">
            <a:avLst/>
          </a:prstGeom>
        </p:spPr>
      </p:pic>
      <p:sp>
        <p:nvSpPr>
          <p:cNvPr id="7" name="Rectangle 6"/>
          <p:cNvSpPr/>
          <p:nvPr/>
        </p:nvSpPr>
        <p:spPr>
          <a:xfrm>
            <a:off x="2185352"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8" name="Picture 7"/>
          <p:cNvPicPr/>
          <p:nvPr/>
        </p:nvPicPr>
        <p:blipFill>
          <a:blip r:embed="rId4" cstate="screen">
            <a:extLst>
              <a:ext uri="{28A0092B-C50C-407E-A947-70E740481C1C}">
                <a14:useLocalDpi xmlns:a14="http://schemas.microsoft.com/office/drawing/2010/main"/>
              </a:ext>
            </a:extLst>
          </a:blip>
          <a:stretch>
            <a:fillRect/>
          </a:stretch>
        </p:blipFill>
        <p:spPr>
          <a:xfrm>
            <a:off x="6338252" y="501015"/>
            <a:ext cx="1691640" cy="634365"/>
          </a:xfrm>
          <a:prstGeom prst="rect">
            <a:avLst/>
          </a:prstGeom>
        </p:spPr>
      </p:pic>
      <p:sp>
        <p:nvSpPr>
          <p:cNvPr id="9" name="Rectangle 8"/>
          <p:cNvSpPr/>
          <p:nvPr/>
        </p:nvSpPr>
        <p:spPr>
          <a:xfrm>
            <a:off x="384810" y="669290"/>
            <a:ext cx="629602"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dirty="0">
              <a:solidFill>
                <a:prstClr val="white"/>
              </a:solidFill>
            </a:endParaRPr>
          </a:p>
        </p:txBody>
      </p:sp>
      <p:sp>
        <p:nvSpPr>
          <p:cNvPr id="10" name="Rectangle 9"/>
          <p:cNvSpPr/>
          <p:nvPr/>
        </p:nvSpPr>
        <p:spPr>
          <a:xfrm>
            <a:off x="7964486" y="669290"/>
            <a:ext cx="874713"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sz="1100" dirty="0">
              <a:solidFill>
                <a:prstClr val="white"/>
              </a:solidFill>
              <a:ea typeface="HelveticaNeueLT Pro 55 Roman"/>
              <a:cs typeface="Times New Roman"/>
            </a:endParaRPr>
          </a:p>
        </p:txBody>
      </p:sp>
      <p:pic>
        <p:nvPicPr>
          <p:cNvPr id="11" name="Picture 10"/>
          <p:cNvPicPr/>
          <p:nvPr/>
        </p:nvPicPr>
        <p:blipFill>
          <a:blip r:embed="rId6" cstate="screen">
            <a:extLst>
              <a:ext uri="{28A0092B-C50C-407E-A947-70E740481C1C}">
                <a14:useLocalDpi xmlns:a14="http://schemas.microsoft.com/office/drawing/2010/main"/>
              </a:ext>
            </a:extLst>
          </a:blip>
          <a:stretch>
            <a:fillRect/>
          </a:stretch>
        </p:blipFill>
        <p:spPr>
          <a:xfrm>
            <a:off x="793940" y="248285"/>
            <a:ext cx="1609344" cy="1463040"/>
          </a:xfrm>
          <a:prstGeom prst="rect">
            <a:avLst/>
          </a:prstGeom>
        </p:spPr>
      </p:pic>
      <p:sp>
        <p:nvSpPr>
          <p:cNvPr id="12" name="Rectangle 11"/>
          <p:cNvSpPr/>
          <p:nvPr/>
        </p:nvSpPr>
        <p:spPr>
          <a:xfrm>
            <a:off x="4865687"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3" name="Picture 12"/>
          <p:cNvPicPr/>
          <p:nvPr/>
        </p:nvPicPr>
        <p:blipFill>
          <a:blip r:embed="rId7">
            <a:extLst>
              <a:ext uri="{28A0092B-C50C-407E-A947-70E740481C1C}">
                <a14:useLocalDpi xmlns:a14="http://schemas.microsoft.com/office/drawing/2010/main"/>
              </a:ext>
            </a:extLst>
          </a:blip>
          <a:stretch>
            <a:fillRect/>
          </a:stretch>
        </p:blipFill>
        <p:spPr>
          <a:xfrm>
            <a:off x="1238250" y="6121400"/>
            <a:ext cx="1205230" cy="140970"/>
          </a:xfrm>
          <a:prstGeom prst="rect">
            <a:avLst/>
          </a:prstGeom>
        </p:spPr>
      </p:pic>
      <p:sp>
        <p:nvSpPr>
          <p:cNvPr id="14" name="Rectangle 13"/>
          <p:cNvSpPr/>
          <p:nvPr/>
        </p:nvSpPr>
        <p:spPr>
          <a:xfrm>
            <a:off x="2482850" y="6164580"/>
            <a:ext cx="62763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5" name="Rectangle 14"/>
          <p:cNvSpPr/>
          <p:nvPr/>
        </p:nvSpPr>
        <p:spPr>
          <a:xfrm>
            <a:off x="384810" y="6169660"/>
            <a:ext cx="8026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o-RO" sz="1100">
                <a:solidFill>
                  <a:prstClr val="white"/>
                </a:solidFill>
                <a:ea typeface="HelveticaNeueLT Pro 55 Roman"/>
                <a:cs typeface="Times New Roman"/>
              </a:rPr>
              <a:t>          </a:t>
            </a:r>
            <a:endParaRPr lang="en-US" sz="1100">
              <a:solidFill>
                <a:prstClr val="white"/>
              </a:solidFill>
              <a:ea typeface="HelveticaNeueLT Pro 55 Roman"/>
              <a:cs typeface="Times New Roman"/>
            </a:endParaRPr>
          </a:p>
        </p:txBody>
      </p:sp>
      <p:sp>
        <p:nvSpPr>
          <p:cNvPr id="16" name="Text Box 2"/>
          <p:cNvSpPr txBox="1">
            <a:spLocks noChangeArrowheads="1"/>
          </p:cNvSpPr>
          <p:nvPr/>
        </p:nvSpPr>
        <p:spPr bwMode="auto">
          <a:xfrm>
            <a:off x="2419985" y="6248400"/>
            <a:ext cx="4759960" cy="4876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600">
                <a:solidFill>
                  <a:srgbClr val="17427C"/>
                </a:solidFill>
                <a:latin typeface="HelveticaNeueLT Pro 55 Roman"/>
                <a:ea typeface="HelveticaNeueLT Pro 55 Roman"/>
                <a:cs typeface="Times New Roman"/>
              </a:rPr>
              <a:t>Calea Vitan, nr. 242, etaj 1, Sector 3, București, tel: +4 (021) 313.66.33, fax: +4 (021) 317.42.48, e-mail: office@csmbucuresti.ro</a:t>
            </a:r>
            <a:br>
              <a:rPr lang="en-US" sz="600">
                <a:solidFill>
                  <a:srgbClr val="17427C"/>
                </a:solidFill>
                <a:latin typeface="HelveticaNeueLT Pro 55 Roman"/>
                <a:ea typeface="HelveticaNeueLT Pro 55 Roman"/>
                <a:cs typeface="Times New Roman"/>
              </a:rPr>
            </a:br>
            <a:r>
              <a:rPr lang="en-US" sz="600">
                <a:solidFill>
                  <a:srgbClr val="17427C"/>
                </a:solidFill>
                <a:latin typeface="HelveticaNeueLT Pro 55 Roman"/>
                <a:ea typeface="HelveticaNeueLT Pro 55 Roman"/>
                <a:cs typeface="Times New Roman"/>
              </a:rPr>
              <a:t>www.csmbucuresti.ro</a:t>
            </a:r>
            <a:r>
              <a:rPr lang="en-US" sz="600">
                <a:solidFill>
                  <a:srgbClr val="262B33"/>
                </a:solidFill>
                <a:latin typeface="HelveticaNeueLT Pro 55 Roman"/>
                <a:ea typeface="HelveticaNeueLT Pro 55 Roman"/>
                <a:cs typeface="Courier New"/>
              </a:rPr>
              <a:t/>
            </a:r>
            <a:br>
              <a:rPr lang="en-US" sz="600">
                <a:solidFill>
                  <a:srgbClr val="262B33"/>
                </a:solidFill>
                <a:latin typeface="HelveticaNeueLT Pro 55 Roman"/>
                <a:ea typeface="HelveticaNeueLT Pro 55 Roman"/>
                <a:cs typeface="Courier New"/>
              </a:rPr>
            </a:br>
            <a:r>
              <a:rPr lang="en-US" sz="600">
                <a:solidFill>
                  <a:srgbClr val="1F497D"/>
                </a:solidFill>
                <a:latin typeface="HelveticaNeueLT Pro 55 Roman"/>
                <a:ea typeface="HelveticaNeueLT Pro 55 Roman"/>
                <a:cs typeface="Courier New"/>
              </a:rPr>
              <a:t>CSM București operează conform Regulamentului UE nr. 629/2016 privind protecția datelor personale</a:t>
            </a:r>
            <a:endParaRPr lang="en-US" sz="1100">
              <a:solidFill>
                <a:prstClr val="black"/>
              </a:solidFill>
              <a:latin typeface="HelveticaNeueLT Pro 55 Roman"/>
              <a:ea typeface="HelveticaNeueLT Pro 55 Roman"/>
              <a:cs typeface="Times New Roman"/>
            </a:endParaRPr>
          </a:p>
          <a:p>
            <a:pPr algn="ctr">
              <a:lnSpc>
                <a:spcPct val="115000"/>
              </a:lnSpc>
              <a:spcAft>
                <a:spcPts val="1000"/>
              </a:spcAft>
            </a:pPr>
            <a:r>
              <a:rPr lang="en-US" sz="600">
                <a:solidFill>
                  <a:srgbClr val="17427C"/>
                </a:solidFill>
                <a:latin typeface="HelveticaNeueLT Pro 55 Roman"/>
                <a:ea typeface="HelveticaNeueLT Pro 55 Roman"/>
                <a:cs typeface="Times New Roman"/>
              </a:rPr>
              <a:t> </a:t>
            </a:r>
            <a:endParaRPr lang="en-US" sz="1100">
              <a:solidFill>
                <a:prstClr val="black"/>
              </a:solidFill>
              <a:latin typeface="HelveticaNeueLT Pro 55 Roman"/>
              <a:ea typeface="HelveticaNeueLT Pro 55 Roman"/>
              <a:cs typeface="Times New Roman"/>
            </a:endParaRPr>
          </a:p>
        </p:txBody>
      </p:sp>
      <p:sp>
        <p:nvSpPr>
          <p:cNvPr id="4" name="TextBox 3"/>
          <p:cNvSpPr txBox="1"/>
          <p:nvPr/>
        </p:nvSpPr>
        <p:spPr>
          <a:xfrm>
            <a:off x="680842" y="2394549"/>
            <a:ext cx="4043557" cy="3908762"/>
          </a:xfrm>
          <a:prstGeom prst="rect">
            <a:avLst/>
          </a:prstGeom>
          <a:noFill/>
        </p:spPr>
        <p:txBody>
          <a:bodyPr wrap="square" rtlCol="0">
            <a:spAutoFit/>
          </a:bodyPr>
          <a:lstStyle/>
          <a:p>
            <a:r>
              <a:rPr lang="en-US" dirty="0">
                <a:latin typeface="HelveticaNeueLT Pro"/>
              </a:rPr>
              <a:t>Este important </a:t>
            </a:r>
            <a:r>
              <a:rPr lang="en-US" dirty="0" err="1">
                <a:latin typeface="HelveticaNeueLT Pro"/>
              </a:rPr>
              <a:t>să</a:t>
            </a:r>
            <a:r>
              <a:rPr lang="en-US" dirty="0">
                <a:latin typeface="HelveticaNeueLT Pro"/>
              </a:rPr>
              <a:t> </a:t>
            </a:r>
            <a:r>
              <a:rPr lang="en-US" dirty="0" err="1">
                <a:latin typeface="HelveticaNeueLT Pro"/>
              </a:rPr>
              <a:t>oferim</a:t>
            </a:r>
            <a:r>
              <a:rPr lang="en-US" dirty="0">
                <a:latin typeface="HelveticaNeueLT Pro"/>
              </a:rPr>
              <a:t> </a:t>
            </a:r>
            <a:r>
              <a:rPr lang="en-US" dirty="0" err="1">
                <a:latin typeface="HelveticaNeueLT Pro"/>
              </a:rPr>
              <a:t>sportivilor</a:t>
            </a:r>
            <a:r>
              <a:rPr lang="en-US" dirty="0">
                <a:latin typeface="HelveticaNeueLT Pro"/>
              </a:rPr>
              <a:t> </a:t>
            </a:r>
            <a:r>
              <a:rPr lang="en-US" dirty="0" err="1">
                <a:latin typeface="HelveticaNeueLT Pro"/>
              </a:rPr>
              <a:t>noștri</a:t>
            </a:r>
            <a:r>
              <a:rPr lang="en-US" dirty="0">
                <a:latin typeface="HelveticaNeueLT Pro"/>
              </a:rPr>
              <a:t> </a:t>
            </a:r>
            <a:r>
              <a:rPr lang="en-US" dirty="0" err="1">
                <a:latin typeface="HelveticaNeueLT Pro"/>
              </a:rPr>
              <a:t>șansa</a:t>
            </a:r>
            <a:r>
              <a:rPr lang="en-US" dirty="0">
                <a:latin typeface="HelveticaNeueLT Pro"/>
              </a:rPr>
              <a:t> </a:t>
            </a:r>
            <a:r>
              <a:rPr lang="en-US" dirty="0" err="1">
                <a:latin typeface="HelveticaNeueLT Pro"/>
              </a:rPr>
              <a:t>unei</a:t>
            </a:r>
            <a:r>
              <a:rPr lang="en-US" dirty="0">
                <a:latin typeface="HelveticaNeueLT Pro"/>
              </a:rPr>
              <a:t> </a:t>
            </a:r>
            <a:r>
              <a:rPr lang="en-US" dirty="0" err="1">
                <a:latin typeface="HelveticaNeueLT Pro"/>
              </a:rPr>
              <a:t>duble</a:t>
            </a:r>
            <a:r>
              <a:rPr lang="en-US" dirty="0">
                <a:latin typeface="HelveticaNeueLT Pro"/>
              </a:rPr>
              <a:t> </a:t>
            </a:r>
            <a:r>
              <a:rPr lang="en-US" dirty="0" err="1">
                <a:latin typeface="HelveticaNeueLT Pro"/>
              </a:rPr>
              <a:t>cariere</a:t>
            </a:r>
            <a:r>
              <a:rPr lang="en-US" dirty="0">
                <a:latin typeface="HelveticaNeueLT Pro"/>
              </a:rPr>
              <a:t>. De </a:t>
            </a:r>
            <a:r>
              <a:rPr lang="en-US" dirty="0" err="1">
                <a:latin typeface="HelveticaNeueLT Pro"/>
              </a:rPr>
              <a:t>asemenea</a:t>
            </a:r>
            <a:r>
              <a:rPr lang="en-US" dirty="0">
                <a:latin typeface="HelveticaNeueLT Pro"/>
              </a:rPr>
              <a:t>, </a:t>
            </a:r>
            <a:r>
              <a:rPr lang="en-US" dirty="0" err="1">
                <a:latin typeface="HelveticaNeueLT Pro"/>
              </a:rPr>
              <a:t>să</a:t>
            </a:r>
            <a:r>
              <a:rPr lang="en-US" dirty="0">
                <a:latin typeface="HelveticaNeueLT Pro"/>
              </a:rPr>
              <a:t> </a:t>
            </a:r>
            <a:r>
              <a:rPr lang="en-US" dirty="0" err="1">
                <a:latin typeface="HelveticaNeueLT Pro"/>
              </a:rPr>
              <a:t>elaborăm</a:t>
            </a:r>
            <a:r>
              <a:rPr lang="en-US" dirty="0">
                <a:latin typeface="HelveticaNeueLT Pro"/>
              </a:rPr>
              <a:t> un set de </a:t>
            </a:r>
            <a:r>
              <a:rPr lang="en-US" dirty="0" err="1">
                <a:latin typeface="HelveticaNeueLT Pro"/>
              </a:rPr>
              <a:t>stimulente</a:t>
            </a:r>
            <a:r>
              <a:rPr lang="en-US" dirty="0">
                <a:latin typeface="HelveticaNeueLT Pro"/>
              </a:rPr>
              <a:t>, </a:t>
            </a:r>
            <a:r>
              <a:rPr lang="en-US" dirty="0" err="1">
                <a:latin typeface="HelveticaNeueLT Pro"/>
              </a:rPr>
              <a:t>pentru</a:t>
            </a:r>
            <a:r>
              <a:rPr lang="en-US" dirty="0">
                <a:latin typeface="HelveticaNeueLT Pro"/>
              </a:rPr>
              <a:t> a reduce rata </a:t>
            </a:r>
            <a:r>
              <a:rPr lang="en-US" dirty="0" err="1">
                <a:latin typeface="HelveticaNeueLT Pro"/>
              </a:rPr>
              <a:t>abandonului</a:t>
            </a:r>
            <a:r>
              <a:rPr lang="en-US" dirty="0">
                <a:latin typeface="HelveticaNeueLT Pro"/>
              </a:rPr>
              <a:t> </a:t>
            </a:r>
            <a:r>
              <a:rPr lang="en-US" dirty="0" err="1">
                <a:latin typeface="HelveticaNeueLT Pro"/>
              </a:rPr>
              <a:t>şcolar</a:t>
            </a:r>
            <a:r>
              <a:rPr lang="en-US" dirty="0">
                <a:latin typeface="HelveticaNeueLT Pro"/>
              </a:rPr>
              <a:t> </a:t>
            </a:r>
            <a:r>
              <a:rPr lang="en-US" dirty="0" err="1">
                <a:latin typeface="HelveticaNeueLT Pro"/>
              </a:rPr>
              <a:t>în</a:t>
            </a:r>
            <a:r>
              <a:rPr lang="en-US" dirty="0">
                <a:latin typeface="HelveticaNeueLT Pro"/>
              </a:rPr>
              <a:t> </a:t>
            </a:r>
            <a:r>
              <a:rPr lang="en-US" dirty="0" err="1">
                <a:latin typeface="HelveticaNeueLT Pro"/>
              </a:rPr>
              <a:t>rândul</a:t>
            </a:r>
            <a:r>
              <a:rPr lang="en-US" dirty="0">
                <a:latin typeface="HelveticaNeueLT Pro"/>
              </a:rPr>
              <a:t> </a:t>
            </a:r>
            <a:r>
              <a:rPr lang="en-US" dirty="0" err="1" smtClean="0">
                <a:latin typeface="HelveticaNeueLT Pro"/>
              </a:rPr>
              <a:t>sportivilor</a:t>
            </a:r>
            <a:r>
              <a:rPr lang="en-US" dirty="0" smtClean="0">
                <a:latin typeface="HelveticaNeueLT Pro"/>
              </a:rPr>
              <a:t>, </a:t>
            </a:r>
            <a:r>
              <a:rPr lang="en-US" dirty="0" err="1" smtClean="0">
                <a:latin typeface="HelveticaNeueLT Pro"/>
              </a:rPr>
              <a:t>precum</a:t>
            </a:r>
            <a:r>
              <a:rPr lang="en-US" dirty="0" smtClean="0">
                <a:latin typeface="HelveticaNeueLT Pro"/>
              </a:rPr>
              <a:t> </a:t>
            </a:r>
            <a:r>
              <a:rPr lang="en-US" dirty="0" err="1" smtClean="0">
                <a:latin typeface="HelveticaNeueLT Pro"/>
              </a:rPr>
              <a:t>si</a:t>
            </a:r>
            <a:r>
              <a:rPr lang="en-US" dirty="0" smtClean="0">
                <a:latin typeface="HelveticaNeueLT Pro"/>
              </a:rPr>
              <a:t> </a:t>
            </a:r>
            <a:r>
              <a:rPr lang="en-US" dirty="0" err="1" smtClean="0">
                <a:latin typeface="HelveticaNeueLT Pro"/>
              </a:rPr>
              <a:t>sprijin</a:t>
            </a:r>
            <a:r>
              <a:rPr lang="en-US" dirty="0" smtClean="0">
                <a:latin typeface="HelveticaNeueLT Pro"/>
              </a:rPr>
              <a:t> </a:t>
            </a:r>
            <a:r>
              <a:rPr lang="en-US" dirty="0" err="1">
                <a:latin typeface="HelveticaNeueLT Pro"/>
              </a:rPr>
              <a:t>şi</a:t>
            </a:r>
            <a:r>
              <a:rPr lang="en-US" dirty="0">
                <a:latin typeface="HelveticaNeueLT Pro"/>
              </a:rPr>
              <a:t> </a:t>
            </a:r>
            <a:r>
              <a:rPr lang="en-US" dirty="0" err="1">
                <a:latin typeface="HelveticaNeueLT Pro"/>
              </a:rPr>
              <a:t>îndrumare</a:t>
            </a:r>
            <a:r>
              <a:rPr lang="en-US" dirty="0">
                <a:latin typeface="HelveticaNeueLT Pro"/>
              </a:rPr>
              <a:t> </a:t>
            </a:r>
            <a:r>
              <a:rPr lang="en-US" dirty="0" err="1">
                <a:latin typeface="HelveticaNeueLT Pro"/>
              </a:rPr>
              <a:t>psihologică</a:t>
            </a:r>
            <a:r>
              <a:rPr lang="en-US" dirty="0">
                <a:latin typeface="HelveticaNeueLT Pro"/>
              </a:rPr>
              <a:t>, </a:t>
            </a:r>
            <a:r>
              <a:rPr lang="en-US" dirty="0" err="1" smtClean="0">
                <a:latin typeface="HelveticaNeueLT Pro"/>
              </a:rPr>
              <a:t>evaluari</a:t>
            </a:r>
            <a:r>
              <a:rPr lang="en-US" dirty="0" smtClean="0">
                <a:latin typeface="HelveticaNeueLT Pro"/>
              </a:rPr>
              <a:t> </a:t>
            </a:r>
            <a:r>
              <a:rPr lang="en-US" dirty="0" err="1" smtClean="0">
                <a:latin typeface="HelveticaNeueLT Pro"/>
              </a:rPr>
              <a:t>permanente</a:t>
            </a:r>
            <a:r>
              <a:rPr lang="en-US" dirty="0" smtClean="0">
                <a:latin typeface="HelveticaNeueLT Pro"/>
              </a:rPr>
              <a:t> </a:t>
            </a:r>
            <a:r>
              <a:rPr lang="en-US" dirty="0" err="1">
                <a:latin typeface="HelveticaNeueLT Pro"/>
              </a:rPr>
              <a:t>pentru</a:t>
            </a:r>
            <a:r>
              <a:rPr lang="en-US" dirty="0">
                <a:latin typeface="HelveticaNeueLT Pro"/>
              </a:rPr>
              <a:t> a </a:t>
            </a:r>
            <a:r>
              <a:rPr lang="en-US" dirty="0" err="1">
                <a:latin typeface="HelveticaNeueLT Pro"/>
              </a:rPr>
              <a:t>rămâne</a:t>
            </a:r>
            <a:r>
              <a:rPr lang="en-US" dirty="0">
                <a:latin typeface="HelveticaNeueLT Pro"/>
              </a:rPr>
              <a:t> </a:t>
            </a:r>
            <a:r>
              <a:rPr lang="en-US" dirty="0" err="1" smtClean="0">
                <a:latin typeface="HelveticaNeueLT Pro"/>
              </a:rPr>
              <a:t>aliniati</a:t>
            </a:r>
            <a:r>
              <a:rPr lang="en-US" dirty="0" smtClean="0">
                <a:latin typeface="HelveticaNeueLT Pro"/>
              </a:rPr>
              <a:t> </a:t>
            </a:r>
            <a:r>
              <a:rPr lang="en-US" dirty="0" err="1">
                <a:latin typeface="HelveticaNeueLT Pro"/>
              </a:rPr>
              <a:t>obiectivelor</a:t>
            </a:r>
            <a:r>
              <a:rPr lang="en-US" dirty="0">
                <a:latin typeface="HelveticaNeueLT Pro"/>
              </a:rPr>
              <a:t> de </a:t>
            </a:r>
            <a:r>
              <a:rPr lang="en-US" dirty="0" err="1">
                <a:latin typeface="HelveticaNeueLT Pro"/>
              </a:rPr>
              <a:t>dezvoltare</a:t>
            </a:r>
            <a:r>
              <a:rPr lang="en-US" dirty="0">
                <a:latin typeface="HelveticaNeueLT Pro"/>
              </a:rPr>
              <a:t> a </a:t>
            </a:r>
            <a:r>
              <a:rPr lang="en-US" dirty="0" err="1">
                <a:latin typeface="HelveticaNeueLT Pro"/>
              </a:rPr>
              <a:t>sportului</a:t>
            </a:r>
            <a:r>
              <a:rPr lang="en-US" dirty="0">
                <a:latin typeface="HelveticaNeueLT Pro"/>
              </a:rPr>
              <a:t> de </a:t>
            </a:r>
            <a:r>
              <a:rPr lang="en-US" dirty="0" err="1" smtClean="0">
                <a:latin typeface="HelveticaNeueLT Pro"/>
              </a:rPr>
              <a:t>performanţă</a:t>
            </a:r>
            <a:r>
              <a:rPr lang="en-US" dirty="0" smtClean="0">
                <a:latin typeface="HelveticaNeueLT Pro"/>
              </a:rPr>
              <a:t>. </a:t>
            </a:r>
            <a:endParaRPr lang="en-US" dirty="0">
              <a:latin typeface="HelveticaNeueLT Pro"/>
            </a:endParaRPr>
          </a:p>
          <a:p>
            <a:r>
              <a:rPr lang="en-US" dirty="0">
                <a:latin typeface="HelveticaNeueLT Pro"/>
              </a:rPr>
              <a:t>Mai </a:t>
            </a:r>
            <a:r>
              <a:rPr lang="en-US" dirty="0" err="1">
                <a:latin typeface="HelveticaNeueLT Pro"/>
              </a:rPr>
              <a:t>mult</a:t>
            </a:r>
            <a:r>
              <a:rPr lang="en-US" dirty="0">
                <a:latin typeface="HelveticaNeueLT Pro"/>
              </a:rPr>
              <a:t>, </a:t>
            </a:r>
            <a:r>
              <a:rPr lang="en-US" dirty="0" err="1">
                <a:latin typeface="HelveticaNeueLT Pro"/>
              </a:rPr>
              <a:t>rolul</a:t>
            </a:r>
            <a:r>
              <a:rPr lang="en-US" dirty="0">
                <a:latin typeface="HelveticaNeueLT Pro"/>
              </a:rPr>
              <a:t> </a:t>
            </a:r>
            <a:r>
              <a:rPr lang="en-US" dirty="0" err="1">
                <a:latin typeface="HelveticaNeueLT Pro"/>
              </a:rPr>
              <a:t>nostru</a:t>
            </a:r>
            <a:r>
              <a:rPr lang="en-US" dirty="0">
                <a:latin typeface="HelveticaNeueLT Pro"/>
              </a:rPr>
              <a:t> </a:t>
            </a:r>
            <a:r>
              <a:rPr lang="en-US" dirty="0" err="1">
                <a:latin typeface="HelveticaNeueLT Pro"/>
              </a:rPr>
              <a:t>este</a:t>
            </a:r>
            <a:r>
              <a:rPr lang="en-US" dirty="0">
                <a:latin typeface="HelveticaNeueLT Pro"/>
              </a:rPr>
              <a:t> </a:t>
            </a:r>
            <a:r>
              <a:rPr lang="en-US" dirty="0" err="1">
                <a:latin typeface="HelveticaNeueLT Pro"/>
              </a:rPr>
              <a:t>să</a:t>
            </a:r>
            <a:r>
              <a:rPr lang="en-US" dirty="0">
                <a:latin typeface="HelveticaNeueLT Pro"/>
              </a:rPr>
              <a:t> </a:t>
            </a:r>
            <a:r>
              <a:rPr lang="en-US" dirty="0" err="1">
                <a:latin typeface="HelveticaNeueLT Pro"/>
              </a:rPr>
              <a:t>încurajăm</a:t>
            </a:r>
            <a:r>
              <a:rPr lang="en-US" dirty="0">
                <a:latin typeface="HelveticaNeueLT Pro"/>
              </a:rPr>
              <a:t> </a:t>
            </a:r>
            <a:r>
              <a:rPr lang="en-US" dirty="0" err="1">
                <a:latin typeface="HelveticaNeueLT Pro"/>
              </a:rPr>
              <a:t>învăţarea</a:t>
            </a:r>
            <a:r>
              <a:rPr lang="en-US" dirty="0">
                <a:latin typeface="HelveticaNeueLT Pro"/>
              </a:rPr>
              <a:t> </a:t>
            </a:r>
            <a:r>
              <a:rPr lang="en-US" dirty="0" err="1">
                <a:latin typeface="HelveticaNeueLT Pro"/>
              </a:rPr>
              <a:t>pe</a:t>
            </a:r>
            <a:r>
              <a:rPr lang="en-US" dirty="0">
                <a:latin typeface="HelveticaNeueLT Pro"/>
              </a:rPr>
              <a:t> tot </a:t>
            </a:r>
            <a:r>
              <a:rPr lang="en-US" dirty="0" err="1">
                <a:latin typeface="HelveticaNeueLT Pro"/>
              </a:rPr>
              <a:t>parcursul</a:t>
            </a:r>
            <a:r>
              <a:rPr lang="en-US" dirty="0">
                <a:latin typeface="HelveticaNeueLT Pro"/>
              </a:rPr>
              <a:t> </a:t>
            </a:r>
            <a:r>
              <a:rPr lang="en-US" dirty="0" err="1">
                <a:latin typeface="HelveticaNeueLT Pro"/>
              </a:rPr>
              <a:t>vieţii</a:t>
            </a:r>
            <a:r>
              <a:rPr lang="en-US" dirty="0">
                <a:latin typeface="HelveticaNeueLT Pro"/>
              </a:rPr>
              <a:t>.</a:t>
            </a:r>
          </a:p>
          <a:p>
            <a:endParaRPr lang="en-US" sz="1400" dirty="0">
              <a:solidFill>
                <a:prstClr val="black"/>
              </a:solidFill>
              <a:latin typeface="HelveticaNeueLT Pro"/>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7878" y="1535162"/>
            <a:ext cx="4190999" cy="782856"/>
          </a:xfrm>
          <a:prstGeom prst="rect">
            <a:avLst/>
          </a:prstGeom>
        </p:spPr>
      </p:pic>
      <p:pic>
        <p:nvPicPr>
          <p:cNvPr id="18" name="Picture 2" descr="Related imag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81332" y="2869321"/>
            <a:ext cx="3197225" cy="211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252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a:bodyPr>
          <a:lstStyle/>
          <a:p>
            <a:r>
              <a:rPr lang="en-US" dirty="0"/>
              <a:t> </a:t>
            </a:r>
            <a:br>
              <a:rPr lang="en-US" dirty="0"/>
            </a:br>
            <a:endParaRPr lang="en-US" dirty="0"/>
          </a:p>
        </p:txBody>
      </p:sp>
      <p:pic>
        <p:nvPicPr>
          <p:cNvPr id="6" name="Picture 5"/>
          <p:cNvPicPr/>
          <p:nvPr/>
        </p:nvPicPr>
        <p:blipFill>
          <a:blip r:embed="rId3" cstate="screen">
            <a:extLst>
              <a:ext uri="{28A0092B-C50C-407E-A947-70E740481C1C}">
                <a14:useLocalDpi xmlns:a14="http://schemas.microsoft.com/office/drawing/2010/main"/>
              </a:ext>
            </a:extLst>
          </a:blip>
          <a:stretch>
            <a:fillRect/>
          </a:stretch>
        </p:blipFill>
        <p:spPr>
          <a:xfrm>
            <a:off x="3887787" y="457200"/>
            <a:ext cx="943610" cy="1259840"/>
          </a:xfrm>
          <a:prstGeom prst="rect">
            <a:avLst/>
          </a:prstGeom>
        </p:spPr>
      </p:pic>
      <p:sp>
        <p:nvSpPr>
          <p:cNvPr id="7" name="Rectangle 6"/>
          <p:cNvSpPr/>
          <p:nvPr/>
        </p:nvSpPr>
        <p:spPr>
          <a:xfrm>
            <a:off x="2185352"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8" name="Picture 7"/>
          <p:cNvPicPr/>
          <p:nvPr/>
        </p:nvPicPr>
        <p:blipFill>
          <a:blip r:embed="rId4" cstate="screen">
            <a:extLst>
              <a:ext uri="{28A0092B-C50C-407E-A947-70E740481C1C}">
                <a14:useLocalDpi xmlns:a14="http://schemas.microsoft.com/office/drawing/2010/main"/>
              </a:ext>
            </a:extLst>
          </a:blip>
          <a:stretch>
            <a:fillRect/>
          </a:stretch>
        </p:blipFill>
        <p:spPr>
          <a:xfrm>
            <a:off x="6338252" y="501015"/>
            <a:ext cx="1691640" cy="634365"/>
          </a:xfrm>
          <a:prstGeom prst="rect">
            <a:avLst/>
          </a:prstGeom>
        </p:spPr>
      </p:pic>
      <p:sp>
        <p:nvSpPr>
          <p:cNvPr id="9" name="Rectangle 8"/>
          <p:cNvSpPr/>
          <p:nvPr/>
        </p:nvSpPr>
        <p:spPr>
          <a:xfrm>
            <a:off x="384810" y="669290"/>
            <a:ext cx="629602"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dirty="0">
              <a:solidFill>
                <a:prstClr val="white"/>
              </a:solidFill>
            </a:endParaRPr>
          </a:p>
        </p:txBody>
      </p:sp>
      <p:sp>
        <p:nvSpPr>
          <p:cNvPr id="10" name="Rectangle 9"/>
          <p:cNvSpPr/>
          <p:nvPr/>
        </p:nvSpPr>
        <p:spPr>
          <a:xfrm>
            <a:off x="7964486" y="669290"/>
            <a:ext cx="874713"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sz="1100" dirty="0">
              <a:solidFill>
                <a:prstClr val="white"/>
              </a:solidFill>
              <a:ea typeface="HelveticaNeueLT Pro 55 Roman"/>
              <a:cs typeface="Times New Roman"/>
            </a:endParaRPr>
          </a:p>
        </p:txBody>
      </p:sp>
      <p:pic>
        <p:nvPicPr>
          <p:cNvPr id="11" name="Picture 10"/>
          <p:cNvPicPr/>
          <p:nvPr/>
        </p:nvPicPr>
        <p:blipFill>
          <a:blip r:embed="rId6" cstate="screen">
            <a:extLst>
              <a:ext uri="{28A0092B-C50C-407E-A947-70E740481C1C}">
                <a14:useLocalDpi xmlns:a14="http://schemas.microsoft.com/office/drawing/2010/main"/>
              </a:ext>
            </a:extLst>
          </a:blip>
          <a:stretch>
            <a:fillRect/>
          </a:stretch>
        </p:blipFill>
        <p:spPr>
          <a:xfrm>
            <a:off x="793940" y="248285"/>
            <a:ext cx="1609344" cy="1463040"/>
          </a:xfrm>
          <a:prstGeom prst="rect">
            <a:avLst/>
          </a:prstGeom>
        </p:spPr>
      </p:pic>
      <p:sp>
        <p:nvSpPr>
          <p:cNvPr id="12" name="Rectangle 11"/>
          <p:cNvSpPr/>
          <p:nvPr/>
        </p:nvSpPr>
        <p:spPr>
          <a:xfrm>
            <a:off x="4865687"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3" name="Picture 12"/>
          <p:cNvPicPr/>
          <p:nvPr/>
        </p:nvPicPr>
        <p:blipFill>
          <a:blip r:embed="rId7">
            <a:extLst>
              <a:ext uri="{28A0092B-C50C-407E-A947-70E740481C1C}">
                <a14:useLocalDpi xmlns:a14="http://schemas.microsoft.com/office/drawing/2010/main"/>
              </a:ext>
            </a:extLst>
          </a:blip>
          <a:stretch>
            <a:fillRect/>
          </a:stretch>
        </p:blipFill>
        <p:spPr>
          <a:xfrm>
            <a:off x="1238250" y="6121400"/>
            <a:ext cx="1205230" cy="140970"/>
          </a:xfrm>
          <a:prstGeom prst="rect">
            <a:avLst/>
          </a:prstGeom>
        </p:spPr>
      </p:pic>
      <p:sp>
        <p:nvSpPr>
          <p:cNvPr id="14" name="Rectangle 13"/>
          <p:cNvSpPr/>
          <p:nvPr/>
        </p:nvSpPr>
        <p:spPr>
          <a:xfrm>
            <a:off x="2482850" y="6164580"/>
            <a:ext cx="62763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5" name="Rectangle 14"/>
          <p:cNvSpPr/>
          <p:nvPr/>
        </p:nvSpPr>
        <p:spPr>
          <a:xfrm>
            <a:off x="384810" y="6169660"/>
            <a:ext cx="8026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o-RO" sz="1100">
                <a:solidFill>
                  <a:prstClr val="white"/>
                </a:solidFill>
                <a:ea typeface="HelveticaNeueLT Pro 55 Roman"/>
                <a:cs typeface="Times New Roman"/>
              </a:rPr>
              <a:t>          </a:t>
            </a:r>
            <a:endParaRPr lang="en-US" sz="1100">
              <a:solidFill>
                <a:prstClr val="white"/>
              </a:solidFill>
              <a:ea typeface="HelveticaNeueLT Pro 55 Roman"/>
              <a:cs typeface="Times New Roman"/>
            </a:endParaRPr>
          </a:p>
        </p:txBody>
      </p:sp>
      <p:sp>
        <p:nvSpPr>
          <p:cNvPr id="16" name="Text Box 2"/>
          <p:cNvSpPr txBox="1">
            <a:spLocks noChangeArrowheads="1"/>
          </p:cNvSpPr>
          <p:nvPr/>
        </p:nvSpPr>
        <p:spPr bwMode="auto">
          <a:xfrm>
            <a:off x="2419985" y="6248400"/>
            <a:ext cx="4759960" cy="4876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600">
                <a:solidFill>
                  <a:srgbClr val="17427C"/>
                </a:solidFill>
                <a:latin typeface="HelveticaNeueLT Pro 55 Roman"/>
                <a:ea typeface="HelveticaNeueLT Pro 55 Roman"/>
                <a:cs typeface="Times New Roman"/>
              </a:rPr>
              <a:t>Calea Vitan, nr. 242, etaj 1, Sector 3, București, tel: +4 (021) 313.66.33, fax: +4 (021) 317.42.48, e-mail: office@csmbucuresti.ro</a:t>
            </a:r>
            <a:br>
              <a:rPr lang="en-US" sz="600">
                <a:solidFill>
                  <a:srgbClr val="17427C"/>
                </a:solidFill>
                <a:latin typeface="HelveticaNeueLT Pro 55 Roman"/>
                <a:ea typeface="HelveticaNeueLT Pro 55 Roman"/>
                <a:cs typeface="Times New Roman"/>
              </a:rPr>
            </a:br>
            <a:r>
              <a:rPr lang="en-US" sz="600">
                <a:solidFill>
                  <a:srgbClr val="17427C"/>
                </a:solidFill>
                <a:latin typeface="HelveticaNeueLT Pro 55 Roman"/>
                <a:ea typeface="HelveticaNeueLT Pro 55 Roman"/>
                <a:cs typeface="Times New Roman"/>
              </a:rPr>
              <a:t>www.csmbucuresti.ro</a:t>
            </a:r>
            <a:r>
              <a:rPr lang="en-US" sz="600">
                <a:solidFill>
                  <a:srgbClr val="262B33"/>
                </a:solidFill>
                <a:latin typeface="HelveticaNeueLT Pro 55 Roman"/>
                <a:ea typeface="HelveticaNeueLT Pro 55 Roman"/>
                <a:cs typeface="Courier New"/>
              </a:rPr>
              <a:t/>
            </a:r>
            <a:br>
              <a:rPr lang="en-US" sz="600">
                <a:solidFill>
                  <a:srgbClr val="262B33"/>
                </a:solidFill>
                <a:latin typeface="HelveticaNeueLT Pro 55 Roman"/>
                <a:ea typeface="HelveticaNeueLT Pro 55 Roman"/>
                <a:cs typeface="Courier New"/>
              </a:rPr>
            </a:br>
            <a:r>
              <a:rPr lang="en-US" sz="600">
                <a:solidFill>
                  <a:srgbClr val="1F497D"/>
                </a:solidFill>
                <a:latin typeface="HelveticaNeueLT Pro 55 Roman"/>
                <a:ea typeface="HelveticaNeueLT Pro 55 Roman"/>
                <a:cs typeface="Courier New"/>
              </a:rPr>
              <a:t>CSM București operează conform Regulamentului UE nr. 629/2016 privind protecția datelor personale</a:t>
            </a:r>
            <a:endParaRPr lang="en-US" sz="1100">
              <a:solidFill>
                <a:prstClr val="black"/>
              </a:solidFill>
              <a:latin typeface="HelveticaNeueLT Pro 55 Roman"/>
              <a:ea typeface="HelveticaNeueLT Pro 55 Roman"/>
              <a:cs typeface="Times New Roman"/>
            </a:endParaRPr>
          </a:p>
          <a:p>
            <a:pPr algn="ctr">
              <a:lnSpc>
                <a:spcPct val="115000"/>
              </a:lnSpc>
              <a:spcAft>
                <a:spcPts val="1000"/>
              </a:spcAft>
            </a:pPr>
            <a:r>
              <a:rPr lang="en-US" sz="600">
                <a:solidFill>
                  <a:srgbClr val="17427C"/>
                </a:solidFill>
                <a:latin typeface="HelveticaNeueLT Pro 55 Roman"/>
                <a:ea typeface="HelveticaNeueLT Pro 55 Roman"/>
                <a:cs typeface="Times New Roman"/>
              </a:rPr>
              <a:t> </a:t>
            </a:r>
            <a:endParaRPr lang="en-US" sz="1100">
              <a:solidFill>
                <a:prstClr val="black"/>
              </a:solidFill>
              <a:latin typeface="HelveticaNeueLT Pro 55 Roman"/>
              <a:ea typeface="HelveticaNeueLT Pro 55 Roman"/>
              <a:cs typeface="Times New Roman"/>
            </a:endParaRPr>
          </a:p>
        </p:txBody>
      </p:sp>
      <p:sp>
        <p:nvSpPr>
          <p:cNvPr id="4" name="TextBox 3"/>
          <p:cNvSpPr txBox="1"/>
          <p:nvPr/>
        </p:nvSpPr>
        <p:spPr>
          <a:xfrm>
            <a:off x="680842" y="2394549"/>
            <a:ext cx="4043557" cy="3354765"/>
          </a:xfrm>
          <a:prstGeom prst="rect">
            <a:avLst/>
          </a:prstGeom>
          <a:noFill/>
        </p:spPr>
        <p:txBody>
          <a:bodyPr wrap="square" rtlCol="0">
            <a:spAutoFit/>
          </a:bodyPr>
          <a:lstStyle/>
          <a:p>
            <a:r>
              <a:rPr lang="en-US" dirty="0" err="1">
                <a:latin typeface="HelveticaNeueLT Pro"/>
              </a:rPr>
              <a:t>Performanța</a:t>
            </a:r>
            <a:r>
              <a:rPr lang="en-US" dirty="0">
                <a:latin typeface="HelveticaNeueLT Pro"/>
              </a:rPr>
              <a:t> </a:t>
            </a:r>
            <a:r>
              <a:rPr lang="en-US" dirty="0" err="1">
                <a:latin typeface="HelveticaNeueLT Pro"/>
              </a:rPr>
              <a:t>și</a:t>
            </a:r>
            <a:r>
              <a:rPr lang="en-US" dirty="0">
                <a:latin typeface="HelveticaNeueLT Pro"/>
              </a:rPr>
              <a:t> </a:t>
            </a:r>
            <a:r>
              <a:rPr lang="en-US" dirty="0" err="1">
                <a:latin typeface="HelveticaNeueLT Pro"/>
              </a:rPr>
              <a:t>excelența</a:t>
            </a:r>
            <a:r>
              <a:rPr lang="en-US" dirty="0">
                <a:latin typeface="HelveticaNeueLT Pro"/>
              </a:rPr>
              <a:t> </a:t>
            </a:r>
            <a:r>
              <a:rPr lang="en-US" dirty="0" err="1">
                <a:latin typeface="HelveticaNeueLT Pro"/>
              </a:rPr>
              <a:t>în</a:t>
            </a:r>
            <a:r>
              <a:rPr lang="en-US" dirty="0">
                <a:latin typeface="HelveticaNeueLT Pro"/>
              </a:rPr>
              <a:t> sport nu se pot </a:t>
            </a:r>
            <a:r>
              <a:rPr lang="en-US" dirty="0" err="1">
                <a:latin typeface="HelveticaNeueLT Pro"/>
              </a:rPr>
              <a:t>atinge</a:t>
            </a:r>
            <a:r>
              <a:rPr lang="en-US" dirty="0">
                <a:latin typeface="HelveticaNeueLT Pro"/>
              </a:rPr>
              <a:t> </a:t>
            </a:r>
            <a:r>
              <a:rPr lang="en-US" dirty="0" err="1">
                <a:latin typeface="HelveticaNeueLT Pro"/>
              </a:rPr>
              <a:t>fără</a:t>
            </a:r>
            <a:r>
              <a:rPr lang="en-US" dirty="0">
                <a:latin typeface="HelveticaNeueLT Pro"/>
              </a:rPr>
              <a:t> </a:t>
            </a:r>
            <a:r>
              <a:rPr lang="en-US" dirty="0" err="1">
                <a:latin typeface="HelveticaNeueLT Pro"/>
              </a:rPr>
              <a:t>performanță</a:t>
            </a:r>
            <a:r>
              <a:rPr lang="en-US" dirty="0">
                <a:latin typeface="HelveticaNeueLT Pro"/>
              </a:rPr>
              <a:t> </a:t>
            </a:r>
            <a:r>
              <a:rPr lang="en-US" dirty="0" err="1">
                <a:latin typeface="HelveticaNeueLT Pro"/>
              </a:rPr>
              <a:t>instituțională</a:t>
            </a:r>
            <a:r>
              <a:rPr lang="en-US" dirty="0">
                <a:latin typeface="HelveticaNeueLT Pro"/>
              </a:rPr>
              <a:t>. </a:t>
            </a:r>
          </a:p>
          <a:p>
            <a:endParaRPr lang="en-US" dirty="0">
              <a:latin typeface="HelveticaNeueLT Pro"/>
            </a:endParaRPr>
          </a:p>
          <a:p>
            <a:r>
              <a:rPr lang="en-US" dirty="0">
                <a:latin typeface="HelveticaNeueLT Pro"/>
              </a:rPr>
              <a:t>Este </a:t>
            </a:r>
            <a:r>
              <a:rPr lang="en-US" dirty="0" err="1">
                <a:latin typeface="HelveticaNeueLT Pro"/>
              </a:rPr>
              <a:t>necesară</a:t>
            </a:r>
            <a:r>
              <a:rPr lang="en-US" dirty="0">
                <a:latin typeface="HelveticaNeueLT Pro"/>
              </a:rPr>
              <a:t> </a:t>
            </a:r>
            <a:r>
              <a:rPr lang="en-US" dirty="0" err="1">
                <a:latin typeface="HelveticaNeueLT Pro"/>
              </a:rPr>
              <a:t>astfel</a:t>
            </a:r>
            <a:r>
              <a:rPr lang="en-US" dirty="0">
                <a:latin typeface="HelveticaNeueLT Pro"/>
              </a:rPr>
              <a:t> </a:t>
            </a:r>
            <a:r>
              <a:rPr lang="en-US" dirty="0" err="1">
                <a:latin typeface="HelveticaNeueLT Pro"/>
              </a:rPr>
              <a:t>dezvoltarea</a:t>
            </a:r>
            <a:r>
              <a:rPr lang="en-US" dirty="0">
                <a:latin typeface="HelveticaNeueLT Pro"/>
              </a:rPr>
              <a:t> de </a:t>
            </a:r>
            <a:r>
              <a:rPr lang="en-US" dirty="0" err="1">
                <a:latin typeface="HelveticaNeueLT Pro"/>
              </a:rPr>
              <a:t>structuri</a:t>
            </a:r>
            <a:r>
              <a:rPr lang="en-US" dirty="0">
                <a:latin typeface="HelveticaNeueLT Pro"/>
              </a:rPr>
              <a:t> de management </a:t>
            </a:r>
            <a:r>
              <a:rPr lang="en-US" dirty="0" err="1">
                <a:latin typeface="HelveticaNeueLT Pro"/>
              </a:rPr>
              <a:t>eficiente</a:t>
            </a:r>
            <a:r>
              <a:rPr lang="en-US" dirty="0">
                <a:latin typeface="HelveticaNeueLT Pro"/>
              </a:rPr>
              <a:t>, </a:t>
            </a:r>
            <a:r>
              <a:rPr lang="en-US" dirty="0" err="1">
                <a:latin typeface="HelveticaNeueLT Pro"/>
              </a:rPr>
              <a:t>în</a:t>
            </a:r>
            <a:r>
              <a:rPr lang="en-US" dirty="0">
                <a:latin typeface="HelveticaNeueLT Pro"/>
              </a:rPr>
              <a:t> tandem cu: </a:t>
            </a:r>
            <a:r>
              <a:rPr lang="en-US" dirty="0" err="1">
                <a:latin typeface="HelveticaNeueLT Pro"/>
              </a:rPr>
              <a:t>eficientizarea</a:t>
            </a:r>
            <a:r>
              <a:rPr lang="en-US" dirty="0">
                <a:latin typeface="HelveticaNeueLT Pro"/>
              </a:rPr>
              <a:t> </a:t>
            </a:r>
            <a:r>
              <a:rPr lang="en-US" dirty="0" err="1">
                <a:latin typeface="HelveticaNeueLT Pro"/>
              </a:rPr>
              <a:t>cheltuielior</a:t>
            </a:r>
            <a:r>
              <a:rPr lang="en-US" dirty="0">
                <a:latin typeface="HelveticaNeueLT Pro"/>
              </a:rPr>
              <a:t>, </a:t>
            </a:r>
            <a:r>
              <a:rPr lang="en-US" dirty="0" err="1">
                <a:latin typeface="HelveticaNeueLT Pro"/>
              </a:rPr>
              <a:t>respectarea</a:t>
            </a:r>
            <a:r>
              <a:rPr lang="en-US" dirty="0">
                <a:latin typeface="HelveticaNeueLT Pro"/>
              </a:rPr>
              <a:t> </a:t>
            </a:r>
            <a:r>
              <a:rPr lang="en-US" dirty="0" err="1">
                <a:latin typeface="HelveticaNeueLT Pro"/>
              </a:rPr>
              <a:t>planului</a:t>
            </a:r>
            <a:r>
              <a:rPr lang="en-US" dirty="0">
                <a:latin typeface="HelveticaNeueLT Pro"/>
              </a:rPr>
              <a:t> de </a:t>
            </a:r>
            <a:r>
              <a:rPr lang="en-US" dirty="0" err="1">
                <a:latin typeface="HelveticaNeueLT Pro"/>
              </a:rPr>
              <a:t>investiții</a:t>
            </a:r>
            <a:r>
              <a:rPr lang="en-US" dirty="0">
                <a:latin typeface="HelveticaNeueLT Pro"/>
              </a:rPr>
              <a:t>, </a:t>
            </a:r>
            <a:r>
              <a:rPr lang="en-US" dirty="0" err="1">
                <a:latin typeface="HelveticaNeueLT Pro"/>
              </a:rPr>
              <a:t>realizarea</a:t>
            </a:r>
            <a:r>
              <a:rPr lang="en-US" dirty="0">
                <a:latin typeface="HelveticaNeueLT Pro"/>
              </a:rPr>
              <a:t> de </a:t>
            </a:r>
            <a:r>
              <a:rPr lang="en-US" dirty="0" err="1">
                <a:latin typeface="HelveticaNeueLT Pro"/>
              </a:rPr>
              <a:t>proiecții</a:t>
            </a:r>
            <a:r>
              <a:rPr lang="en-US" dirty="0">
                <a:latin typeface="HelveticaNeueLT Pro"/>
              </a:rPr>
              <a:t> </a:t>
            </a:r>
            <a:r>
              <a:rPr lang="en-US" dirty="0" err="1">
                <a:latin typeface="HelveticaNeueLT Pro"/>
              </a:rPr>
              <a:t>bugetare</a:t>
            </a:r>
            <a:r>
              <a:rPr lang="en-US" dirty="0">
                <a:latin typeface="HelveticaNeueLT Pro"/>
              </a:rPr>
              <a:t> </a:t>
            </a:r>
            <a:r>
              <a:rPr lang="en-US" dirty="0" err="1">
                <a:latin typeface="HelveticaNeueLT Pro"/>
              </a:rPr>
              <a:t>pentru</a:t>
            </a:r>
            <a:r>
              <a:rPr lang="en-US" dirty="0">
                <a:latin typeface="HelveticaNeueLT Pro"/>
              </a:rPr>
              <a:t> </a:t>
            </a:r>
            <a:r>
              <a:rPr lang="en-US" dirty="0" err="1">
                <a:latin typeface="HelveticaNeueLT Pro"/>
              </a:rPr>
              <a:t>fiecare</a:t>
            </a:r>
            <a:r>
              <a:rPr lang="en-US" dirty="0">
                <a:latin typeface="HelveticaNeueLT Pro"/>
              </a:rPr>
              <a:t> </a:t>
            </a:r>
            <a:r>
              <a:rPr lang="ro-RO" dirty="0">
                <a:latin typeface="HelveticaNeueLT Pro"/>
              </a:rPr>
              <a:t>compar</a:t>
            </a:r>
            <a:r>
              <a:rPr lang="en-US" dirty="0">
                <a:latin typeface="HelveticaNeueLT Pro"/>
              </a:rPr>
              <a:t>t</a:t>
            </a:r>
            <a:r>
              <a:rPr lang="ro-RO" dirty="0">
                <a:latin typeface="HelveticaNeueLT Pro"/>
              </a:rPr>
              <a:t>iment</a:t>
            </a:r>
            <a:r>
              <a:rPr lang="en-US" dirty="0">
                <a:latin typeface="HelveticaNeueLT Pro"/>
              </a:rPr>
              <a:t> </a:t>
            </a:r>
            <a:r>
              <a:rPr lang="en-US" dirty="0" err="1">
                <a:latin typeface="HelveticaNeueLT Pro"/>
              </a:rPr>
              <a:t>și</a:t>
            </a:r>
            <a:r>
              <a:rPr lang="en-US" dirty="0">
                <a:latin typeface="HelveticaNeueLT Pro"/>
              </a:rPr>
              <a:t> </a:t>
            </a:r>
            <a:r>
              <a:rPr lang="en-US" dirty="0" err="1">
                <a:latin typeface="HelveticaNeueLT Pro"/>
              </a:rPr>
              <a:t>finanțarea</a:t>
            </a:r>
            <a:r>
              <a:rPr lang="en-US" dirty="0">
                <a:latin typeface="HelveticaNeueLT Pro"/>
              </a:rPr>
              <a:t> </a:t>
            </a:r>
            <a:r>
              <a:rPr lang="en-US" dirty="0" err="1">
                <a:latin typeface="HelveticaNeueLT Pro"/>
              </a:rPr>
              <a:t>pe</a:t>
            </a:r>
            <a:r>
              <a:rPr lang="en-US" dirty="0">
                <a:latin typeface="HelveticaNeueLT Pro"/>
              </a:rPr>
              <a:t> </a:t>
            </a:r>
            <a:r>
              <a:rPr lang="en-US" dirty="0" err="1">
                <a:latin typeface="HelveticaNeueLT Pro"/>
              </a:rPr>
              <a:t>criterii</a:t>
            </a:r>
            <a:r>
              <a:rPr lang="en-US" dirty="0">
                <a:latin typeface="HelveticaNeueLT Pro"/>
              </a:rPr>
              <a:t> </a:t>
            </a:r>
            <a:r>
              <a:rPr lang="en-US" dirty="0" err="1">
                <a:latin typeface="HelveticaNeueLT Pro"/>
              </a:rPr>
              <a:t>clare</a:t>
            </a:r>
            <a:r>
              <a:rPr lang="en-US" dirty="0">
                <a:latin typeface="HelveticaNeueLT Pro"/>
              </a:rPr>
              <a:t> de </a:t>
            </a:r>
            <a:r>
              <a:rPr lang="en-US" dirty="0" err="1">
                <a:latin typeface="HelveticaNeueLT Pro"/>
              </a:rPr>
              <a:t>performanță</a:t>
            </a:r>
            <a:r>
              <a:rPr lang="en-US" dirty="0">
                <a:latin typeface="HelveticaNeueLT Pro"/>
              </a:rPr>
              <a:t>.</a:t>
            </a:r>
          </a:p>
          <a:p>
            <a:endParaRPr lang="en-US" sz="1400" dirty="0">
              <a:solidFill>
                <a:prstClr val="black"/>
              </a:solidFill>
              <a:latin typeface="HelveticaNeueLT Pro"/>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3000" y="1646225"/>
            <a:ext cx="4296092" cy="802486"/>
          </a:xfrm>
          <a:prstGeom prst="rect">
            <a:avLst/>
          </a:prstGeom>
        </p:spPr>
      </p:pic>
      <p:pic>
        <p:nvPicPr>
          <p:cNvPr id="1026" name="Picture 2" descr="Image result for efficienc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40194" y="2959557"/>
            <a:ext cx="3679367" cy="206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5781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a:bodyPr>
          <a:lstStyle/>
          <a:p>
            <a:r>
              <a:rPr lang="en-US" dirty="0"/>
              <a:t> </a:t>
            </a:r>
            <a:br>
              <a:rPr lang="en-US" dirty="0"/>
            </a:br>
            <a:endParaRPr lang="en-US" dirty="0"/>
          </a:p>
        </p:txBody>
      </p:sp>
      <p:pic>
        <p:nvPicPr>
          <p:cNvPr id="6" name="Picture 5"/>
          <p:cNvPicPr/>
          <p:nvPr/>
        </p:nvPicPr>
        <p:blipFill>
          <a:blip r:embed="rId3" cstate="screen">
            <a:extLst>
              <a:ext uri="{28A0092B-C50C-407E-A947-70E740481C1C}">
                <a14:useLocalDpi xmlns:a14="http://schemas.microsoft.com/office/drawing/2010/main"/>
              </a:ext>
            </a:extLst>
          </a:blip>
          <a:stretch>
            <a:fillRect/>
          </a:stretch>
        </p:blipFill>
        <p:spPr>
          <a:xfrm>
            <a:off x="3887787" y="457200"/>
            <a:ext cx="943610" cy="1259840"/>
          </a:xfrm>
          <a:prstGeom prst="rect">
            <a:avLst/>
          </a:prstGeom>
        </p:spPr>
      </p:pic>
      <p:sp>
        <p:nvSpPr>
          <p:cNvPr id="7" name="Rectangle 6"/>
          <p:cNvSpPr/>
          <p:nvPr/>
        </p:nvSpPr>
        <p:spPr>
          <a:xfrm>
            <a:off x="2185352"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8" name="Picture 7"/>
          <p:cNvPicPr/>
          <p:nvPr/>
        </p:nvPicPr>
        <p:blipFill>
          <a:blip r:embed="rId4" cstate="screen">
            <a:extLst>
              <a:ext uri="{28A0092B-C50C-407E-A947-70E740481C1C}">
                <a14:useLocalDpi xmlns:a14="http://schemas.microsoft.com/office/drawing/2010/main"/>
              </a:ext>
            </a:extLst>
          </a:blip>
          <a:stretch>
            <a:fillRect/>
          </a:stretch>
        </p:blipFill>
        <p:spPr>
          <a:xfrm>
            <a:off x="6338252" y="501015"/>
            <a:ext cx="1691640" cy="634365"/>
          </a:xfrm>
          <a:prstGeom prst="rect">
            <a:avLst/>
          </a:prstGeom>
        </p:spPr>
      </p:pic>
      <p:sp>
        <p:nvSpPr>
          <p:cNvPr id="9" name="Rectangle 8"/>
          <p:cNvSpPr/>
          <p:nvPr/>
        </p:nvSpPr>
        <p:spPr>
          <a:xfrm>
            <a:off x="384810" y="669290"/>
            <a:ext cx="629602"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dirty="0">
              <a:solidFill>
                <a:prstClr val="white"/>
              </a:solidFill>
            </a:endParaRPr>
          </a:p>
        </p:txBody>
      </p:sp>
      <p:sp>
        <p:nvSpPr>
          <p:cNvPr id="10" name="Rectangle 9"/>
          <p:cNvSpPr/>
          <p:nvPr/>
        </p:nvSpPr>
        <p:spPr>
          <a:xfrm>
            <a:off x="7964486" y="669290"/>
            <a:ext cx="874713"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sz="1100" dirty="0">
              <a:solidFill>
                <a:prstClr val="white"/>
              </a:solidFill>
              <a:ea typeface="HelveticaNeueLT Pro 55 Roman"/>
              <a:cs typeface="Times New Roman"/>
            </a:endParaRPr>
          </a:p>
        </p:txBody>
      </p:sp>
      <p:pic>
        <p:nvPicPr>
          <p:cNvPr id="11" name="Picture 10"/>
          <p:cNvPicPr/>
          <p:nvPr/>
        </p:nvPicPr>
        <p:blipFill>
          <a:blip r:embed="rId6" cstate="screen">
            <a:extLst>
              <a:ext uri="{28A0092B-C50C-407E-A947-70E740481C1C}">
                <a14:useLocalDpi xmlns:a14="http://schemas.microsoft.com/office/drawing/2010/main"/>
              </a:ext>
            </a:extLst>
          </a:blip>
          <a:stretch>
            <a:fillRect/>
          </a:stretch>
        </p:blipFill>
        <p:spPr>
          <a:xfrm>
            <a:off x="793940" y="248285"/>
            <a:ext cx="1609344" cy="1463040"/>
          </a:xfrm>
          <a:prstGeom prst="rect">
            <a:avLst/>
          </a:prstGeom>
        </p:spPr>
      </p:pic>
      <p:sp>
        <p:nvSpPr>
          <p:cNvPr id="12" name="Rectangle 11"/>
          <p:cNvSpPr/>
          <p:nvPr/>
        </p:nvSpPr>
        <p:spPr>
          <a:xfrm>
            <a:off x="4865687"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3" name="Picture 12"/>
          <p:cNvPicPr/>
          <p:nvPr/>
        </p:nvPicPr>
        <p:blipFill>
          <a:blip r:embed="rId7">
            <a:extLst>
              <a:ext uri="{28A0092B-C50C-407E-A947-70E740481C1C}">
                <a14:useLocalDpi xmlns:a14="http://schemas.microsoft.com/office/drawing/2010/main"/>
              </a:ext>
            </a:extLst>
          </a:blip>
          <a:stretch>
            <a:fillRect/>
          </a:stretch>
        </p:blipFill>
        <p:spPr>
          <a:xfrm>
            <a:off x="1238250" y="6121400"/>
            <a:ext cx="1205230" cy="140970"/>
          </a:xfrm>
          <a:prstGeom prst="rect">
            <a:avLst/>
          </a:prstGeom>
        </p:spPr>
      </p:pic>
      <p:sp>
        <p:nvSpPr>
          <p:cNvPr id="14" name="Rectangle 13"/>
          <p:cNvSpPr/>
          <p:nvPr/>
        </p:nvSpPr>
        <p:spPr>
          <a:xfrm>
            <a:off x="2482850" y="6164580"/>
            <a:ext cx="62763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5" name="Rectangle 14"/>
          <p:cNvSpPr/>
          <p:nvPr/>
        </p:nvSpPr>
        <p:spPr>
          <a:xfrm>
            <a:off x="384810" y="6169660"/>
            <a:ext cx="8026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o-RO" sz="1100">
                <a:solidFill>
                  <a:prstClr val="white"/>
                </a:solidFill>
                <a:ea typeface="HelveticaNeueLT Pro 55 Roman"/>
                <a:cs typeface="Times New Roman"/>
              </a:rPr>
              <a:t>          </a:t>
            </a:r>
            <a:endParaRPr lang="en-US" sz="1100">
              <a:solidFill>
                <a:prstClr val="white"/>
              </a:solidFill>
              <a:ea typeface="HelveticaNeueLT Pro 55 Roman"/>
              <a:cs typeface="Times New Roman"/>
            </a:endParaRPr>
          </a:p>
        </p:txBody>
      </p:sp>
      <p:sp>
        <p:nvSpPr>
          <p:cNvPr id="16" name="Text Box 2"/>
          <p:cNvSpPr txBox="1">
            <a:spLocks noChangeArrowheads="1"/>
          </p:cNvSpPr>
          <p:nvPr/>
        </p:nvSpPr>
        <p:spPr bwMode="auto">
          <a:xfrm>
            <a:off x="2419985" y="6248400"/>
            <a:ext cx="4759960" cy="4876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600">
                <a:solidFill>
                  <a:srgbClr val="17427C"/>
                </a:solidFill>
                <a:latin typeface="HelveticaNeueLT Pro 55 Roman"/>
                <a:ea typeface="HelveticaNeueLT Pro 55 Roman"/>
                <a:cs typeface="Times New Roman"/>
              </a:rPr>
              <a:t>Calea Vitan, nr. 242, etaj 1, Sector 3, București, tel: +4 (021) 313.66.33, fax: +4 (021) 317.42.48, e-mail: office@csmbucuresti.ro</a:t>
            </a:r>
            <a:br>
              <a:rPr lang="en-US" sz="600">
                <a:solidFill>
                  <a:srgbClr val="17427C"/>
                </a:solidFill>
                <a:latin typeface="HelveticaNeueLT Pro 55 Roman"/>
                <a:ea typeface="HelveticaNeueLT Pro 55 Roman"/>
                <a:cs typeface="Times New Roman"/>
              </a:rPr>
            </a:br>
            <a:r>
              <a:rPr lang="en-US" sz="600">
                <a:solidFill>
                  <a:srgbClr val="17427C"/>
                </a:solidFill>
                <a:latin typeface="HelveticaNeueLT Pro 55 Roman"/>
                <a:ea typeface="HelveticaNeueLT Pro 55 Roman"/>
                <a:cs typeface="Times New Roman"/>
              </a:rPr>
              <a:t>www.csmbucuresti.ro</a:t>
            </a:r>
            <a:r>
              <a:rPr lang="en-US" sz="600">
                <a:solidFill>
                  <a:srgbClr val="262B33"/>
                </a:solidFill>
                <a:latin typeface="HelveticaNeueLT Pro 55 Roman"/>
                <a:ea typeface="HelveticaNeueLT Pro 55 Roman"/>
                <a:cs typeface="Courier New"/>
              </a:rPr>
              <a:t/>
            </a:r>
            <a:br>
              <a:rPr lang="en-US" sz="600">
                <a:solidFill>
                  <a:srgbClr val="262B33"/>
                </a:solidFill>
                <a:latin typeface="HelveticaNeueLT Pro 55 Roman"/>
                <a:ea typeface="HelveticaNeueLT Pro 55 Roman"/>
                <a:cs typeface="Courier New"/>
              </a:rPr>
            </a:br>
            <a:r>
              <a:rPr lang="en-US" sz="600">
                <a:solidFill>
                  <a:srgbClr val="1F497D"/>
                </a:solidFill>
                <a:latin typeface="HelveticaNeueLT Pro 55 Roman"/>
                <a:ea typeface="HelveticaNeueLT Pro 55 Roman"/>
                <a:cs typeface="Courier New"/>
              </a:rPr>
              <a:t>CSM București operează conform Regulamentului UE nr. 629/2016 privind protecția datelor personale</a:t>
            </a:r>
            <a:endParaRPr lang="en-US" sz="1100">
              <a:solidFill>
                <a:prstClr val="black"/>
              </a:solidFill>
              <a:latin typeface="HelveticaNeueLT Pro 55 Roman"/>
              <a:ea typeface="HelveticaNeueLT Pro 55 Roman"/>
              <a:cs typeface="Times New Roman"/>
            </a:endParaRPr>
          </a:p>
          <a:p>
            <a:pPr algn="ctr">
              <a:lnSpc>
                <a:spcPct val="115000"/>
              </a:lnSpc>
              <a:spcAft>
                <a:spcPts val="1000"/>
              </a:spcAft>
            </a:pPr>
            <a:r>
              <a:rPr lang="en-US" sz="600">
                <a:solidFill>
                  <a:srgbClr val="17427C"/>
                </a:solidFill>
                <a:latin typeface="HelveticaNeueLT Pro 55 Roman"/>
                <a:ea typeface="HelveticaNeueLT Pro 55 Roman"/>
                <a:cs typeface="Times New Roman"/>
              </a:rPr>
              <a:t> </a:t>
            </a:r>
            <a:endParaRPr lang="en-US" sz="1100">
              <a:solidFill>
                <a:prstClr val="black"/>
              </a:solidFill>
              <a:latin typeface="HelveticaNeueLT Pro 55 Roman"/>
              <a:ea typeface="HelveticaNeueLT Pro 55 Roman"/>
              <a:cs typeface="Times New Roman"/>
            </a:endParaRPr>
          </a:p>
        </p:txBody>
      </p:sp>
      <p:sp>
        <p:nvSpPr>
          <p:cNvPr id="4" name="TextBox 3"/>
          <p:cNvSpPr txBox="1"/>
          <p:nvPr/>
        </p:nvSpPr>
        <p:spPr>
          <a:xfrm>
            <a:off x="680842" y="2394549"/>
            <a:ext cx="4043557" cy="2523768"/>
          </a:xfrm>
          <a:prstGeom prst="rect">
            <a:avLst/>
          </a:prstGeom>
          <a:noFill/>
        </p:spPr>
        <p:txBody>
          <a:bodyPr wrap="square" rtlCol="0">
            <a:spAutoFit/>
          </a:bodyPr>
          <a:lstStyle/>
          <a:p>
            <a:r>
              <a:rPr lang="en-US" dirty="0">
                <a:latin typeface="HelveticaNeueLT Pro"/>
              </a:rPr>
              <a:t>Este </a:t>
            </a:r>
            <a:r>
              <a:rPr lang="en-US" dirty="0" err="1">
                <a:latin typeface="HelveticaNeueLT Pro"/>
              </a:rPr>
              <a:t>necesar</a:t>
            </a:r>
            <a:r>
              <a:rPr lang="en-US" dirty="0">
                <a:latin typeface="HelveticaNeueLT Pro"/>
              </a:rPr>
              <a:t> </a:t>
            </a:r>
            <a:r>
              <a:rPr lang="en-US" dirty="0" err="1">
                <a:latin typeface="HelveticaNeueLT Pro"/>
              </a:rPr>
              <a:t>să</a:t>
            </a:r>
            <a:r>
              <a:rPr lang="en-US" dirty="0">
                <a:latin typeface="HelveticaNeueLT Pro"/>
              </a:rPr>
              <a:t> </a:t>
            </a:r>
            <a:r>
              <a:rPr lang="en-US" dirty="0" err="1">
                <a:latin typeface="HelveticaNeueLT Pro"/>
              </a:rPr>
              <a:t>extindem</a:t>
            </a:r>
            <a:r>
              <a:rPr lang="en-US" dirty="0">
                <a:latin typeface="HelveticaNeueLT Pro"/>
              </a:rPr>
              <a:t> aria </a:t>
            </a:r>
            <a:r>
              <a:rPr lang="en-US" dirty="0" err="1">
                <a:latin typeface="HelveticaNeueLT Pro"/>
              </a:rPr>
              <a:t>surselor</a:t>
            </a:r>
            <a:r>
              <a:rPr lang="en-US" dirty="0">
                <a:latin typeface="HelveticaNeueLT Pro"/>
              </a:rPr>
              <a:t> de </a:t>
            </a:r>
            <a:r>
              <a:rPr lang="en-US" dirty="0" err="1">
                <a:latin typeface="HelveticaNeueLT Pro"/>
              </a:rPr>
              <a:t>finanțare</a:t>
            </a:r>
            <a:r>
              <a:rPr lang="en-US" dirty="0">
                <a:latin typeface="HelveticaNeueLT Pro"/>
              </a:rPr>
              <a:t>, </a:t>
            </a:r>
            <a:r>
              <a:rPr lang="en-US" dirty="0" err="1">
                <a:latin typeface="HelveticaNeueLT Pro"/>
              </a:rPr>
              <a:t>având</a:t>
            </a:r>
            <a:r>
              <a:rPr lang="en-US" dirty="0">
                <a:latin typeface="HelveticaNeueLT Pro"/>
              </a:rPr>
              <a:t> </a:t>
            </a:r>
            <a:r>
              <a:rPr lang="en-US" dirty="0" err="1">
                <a:latin typeface="HelveticaNeueLT Pro"/>
              </a:rPr>
              <a:t>în</a:t>
            </a:r>
            <a:r>
              <a:rPr lang="en-US" dirty="0">
                <a:latin typeface="HelveticaNeueLT Pro"/>
              </a:rPr>
              <a:t> </a:t>
            </a:r>
            <a:r>
              <a:rPr lang="en-US" dirty="0" err="1">
                <a:latin typeface="HelveticaNeueLT Pro"/>
              </a:rPr>
              <a:t>vedere</a:t>
            </a:r>
            <a:r>
              <a:rPr lang="en-US" dirty="0">
                <a:latin typeface="HelveticaNeueLT Pro"/>
              </a:rPr>
              <a:t> c</a:t>
            </a:r>
            <a:r>
              <a:rPr lang="ro-RO" dirty="0">
                <a:latin typeface="HelveticaNeueLT Pro"/>
              </a:rPr>
              <a:t>ă </a:t>
            </a:r>
            <a:r>
              <a:rPr lang="en-US" i="1" dirty="0" err="1">
                <a:latin typeface="HelveticaNeueLT Pro"/>
              </a:rPr>
              <a:t>alocarea</a:t>
            </a:r>
            <a:r>
              <a:rPr lang="en-US" i="1" dirty="0">
                <a:latin typeface="HelveticaNeueLT Pro"/>
              </a:rPr>
              <a:t> de </a:t>
            </a:r>
            <a:r>
              <a:rPr lang="en-US" i="1" dirty="0" err="1">
                <a:latin typeface="HelveticaNeueLT Pro"/>
              </a:rPr>
              <a:t>buget</a:t>
            </a:r>
            <a:r>
              <a:rPr lang="en-US" i="1" dirty="0">
                <a:latin typeface="HelveticaNeueLT Pro"/>
              </a:rPr>
              <a:t> </a:t>
            </a:r>
            <a:r>
              <a:rPr lang="en-US" i="1" dirty="0" err="1">
                <a:latin typeface="HelveticaNeueLT Pro"/>
              </a:rPr>
              <a:t>pentru</a:t>
            </a:r>
            <a:r>
              <a:rPr lang="en-US" i="1" dirty="0">
                <a:latin typeface="HelveticaNeueLT Pro"/>
              </a:rPr>
              <a:t> sport nu </a:t>
            </a:r>
            <a:r>
              <a:rPr lang="en-US" i="1" dirty="0" err="1">
                <a:latin typeface="HelveticaNeueLT Pro"/>
              </a:rPr>
              <a:t>este</a:t>
            </a:r>
            <a:r>
              <a:rPr lang="en-US" i="1" dirty="0">
                <a:latin typeface="HelveticaNeueLT Pro"/>
              </a:rPr>
              <a:t> o </a:t>
            </a:r>
            <a:r>
              <a:rPr lang="en-US" i="1" dirty="0" err="1">
                <a:latin typeface="HelveticaNeueLT Pro"/>
              </a:rPr>
              <a:t>cheltuială</a:t>
            </a:r>
            <a:r>
              <a:rPr lang="en-US" i="1" dirty="0">
                <a:latin typeface="HelveticaNeueLT Pro"/>
              </a:rPr>
              <a:t>, ci o </a:t>
            </a:r>
            <a:r>
              <a:rPr lang="en-US" i="1" dirty="0" err="1">
                <a:latin typeface="HelveticaNeueLT Pro"/>
              </a:rPr>
              <a:t>investiție</a:t>
            </a:r>
            <a:r>
              <a:rPr lang="en-US" i="1" dirty="0">
                <a:latin typeface="HelveticaNeueLT Pro"/>
              </a:rPr>
              <a:t> </a:t>
            </a:r>
            <a:r>
              <a:rPr lang="en-US" i="1" dirty="0" err="1">
                <a:latin typeface="HelveticaNeueLT Pro"/>
              </a:rPr>
              <a:t>pe</a:t>
            </a:r>
            <a:r>
              <a:rPr lang="en-US" i="1" dirty="0">
                <a:latin typeface="HelveticaNeueLT Pro"/>
              </a:rPr>
              <a:t> </a:t>
            </a:r>
            <a:r>
              <a:rPr lang="en-US" i="1" dirty="0" err="1">
                <a:latin typeface="HelveticaNeueLT Pro"/>
              </a:rPr>
              <a:t>termen</a:t>
            </a:r>
            <a:r>
              <a:rPr lang="en-US" i="1" dirty="0">
                <a:latin typeface="HelveticaNeueLT Pro"/>
              </a:rPr>
              <a:t> </a:t>
            </a:r>
            <a:r>
              <a:rPr lang="en-US" i="1" dirty="0" err="1">
                <a:latin typeface="HelveticaNeueLT Pro"/>
              </a:rPr>
              <a:t>mediu</a:t>
            </a:r>
            <a:r>
              <a:rPr lang="en-US" i="1" dirty="0">
                <a:latin typeface="HelveticaNeueLT Pro"/>
              </a:rPr>
              <a:t> </a:t>
            </a:r>
            <a:r>
              <a:rPr lang="en-US" i="1" dirty="0" err="1">
                <a:latin typeface="HelveticaNeueLT Pro"/>
              </a:rPr>
              <a:t>și</a:t>
            </a:r>
            <a:r>
              <a:rPr lang="en-US" i="1" dirty="0">
                <a:latin typeface="HelveticaNeueLT Pro"/>
              </a:rPr>
              <a:t> lung! </a:t>
            </a:r>
          </a:p>
          <a:p>
            <a:endParaRPr lang="en-US" i="1" dirty="0">
              <a:latin typeface="HelveticaNeueLT Pro"/>
            </a:endParaRPr>
          </a:p>
          <a:p>
            <a:r>
              <a:rPr lang="en-US" dirty="0">
                <a:latin typeface="HelveticaNeueLT Pro"/>
              </a:rPr>
              <a:t>Ne </a:t>
            </a:r>
            <a:r>
              <a:rPr lang="en-US" dirty="0" err="1">
                <a:latin typeface="HelveticaNeueLT Pro"/>
              </a:rPr>
              <a:t>propunem</a:t>
            </a:r>
            <a:r>
              <a:rPr lang="en-US" dirty="0">
                <a:latin typeface="HelveticaNeueLT Pro"/>
              </a:rPr>
              <a:t> </a:t>
            </a:r>
            <a:r>
              <a:rPr lang="en-US" dirty="0" err="1">
                <a:latin typeface="HelveticaNeueLT Pro"/>
              </a:rPr>
              <a:t>atragerea</a:t>
            </a:r>
            <a:r>
              <a:rPr lang="en-US" dirty="0">
                <a:latin typeface="HelveticaNeueLT Pro"/>
              </a:rPr>
              <a:t> de </a:t>
            </a:r>
            <a:r>
              <a:rPr lang="en-US" dirty="0" err="1">
                <a:latin typeface="HelveticaNeueLT Pro"/>
              </a:rPr>
              <a:t>noi</a:t>
            </a:r>
            <a:r>
              <a:rPr lang="en-US" dirty="0">
                <a:latin typeface="HelveticaNeueLT Pro"/>
              </a:rPr>
              <a:t> </a:t>
            </a:r>
            <a:r>
              <a:rPr lang="en-US" dirty="0" err="1" smtClean="0">
                <a:latin typeface="HelveticaNeueLT Pro"/>
              </a:rPr>
              <a:t>parteneri</a:t>
            </a:r>
            <a:r>
              <a:rPr lang="en-US" dirty="0" smtClean="0">
                <a:latin typeface="HelveticaNeueLT Pro"/>
              </a:rPr>
              <a:t> </a:t>
            </a:r>
            <a:r>
              <a:rPr lang="en-US" dirty="0" err="1" smtClean="0">
                <a:latin typeface="HelveticaNeueLT Pro"/>
              </a:rPr>
              <a:t>si</a:t>
            </a:r>
            <a:r>
              <a:rPr lang="en-US" dirty="0" smtClean="0">
                <a:latin typeface="HelveticaNeueLT Pro"/>
              </a:rPr>
              <a:t> </a:t>
            </a:r>
            <a:r>
              <a:rPr lang="en-US" dirty="0" err="1" smtClean="0">
                <a:latin typeface="HelveticaNeueLT Pro"/>
              </a:rPr>
              <a:t>sponsori</a:t>
            </a:r>
            <a:r>
              <a:rPr lang="en-US" dirty="0" smtClean="0">
                <a:latin typeface="HelveticaNeueLT Pro"/>
              </a:rPr>
              <a:t> </a:t>
            </a:r>
            <a:r>
              <a:rPr lang="en-US" dirty="0" err="1">
                <a:latin typeface="HelveticaNeueLT Pro"/>
              </a:rPr>
              <a:t>pentru</a:t>
            </a:r>
            <a:r>
              <a:rPr lang="en-US" dirty="0">
                <a:latin typeface="HelveticaNeueLT Pro"/>
              </a:rPr>
              <a:t> </a:t>
            </a:r>
            <a:r>
              <a:rPr lang="en-US" dirty="0" smtClean="0">
                <a:latin typeface="HelveticaNeueLT Pro"/>
              </a:rPr>
              <a:t>club . </a:t>
            </a:r>
            <a:endParaRPr lang="en-US" dirty="0">
              <a:latin typeface="HelveticaNeueLT Pro"/>
            </a:endParaRPr>
          </a:p>
          <a:p>
            <a:endParaRPr lang="en-US" sz="1400" dirty="0">
              <a:solidFill>
                <a:prstClr val="black"/>
              </a:solidFill>
              <a:latin typeface="HelveticaNeueLT Pro"/>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23386" y="1502414"/>
            <a:ext cx="4289940" cy="801338"/>
          </a:xfrm>
          <a:prstGeom prst="rect">
            <a:avLst/>
          </a:prstGeom>
        </p:spPr>
      </p:pic>
      <p:pic>
        <p:nvPicPr>
          <p:cNvPr id="18" name="Picture 2" descr="Related imag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078122" y="2859116"/>
            <a:ext cx="3761077" cy="174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655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a:bodyPr>
          <a:lstStyle/>
          <a:p>
            <a:r>
              <a:rPr lang="en-US" dirty="0"/>
              <a:t> </a:t>
            </a:r>
            <a:br>
              <a:rPr lang="en-US" dirty="0"/>
            </a:br>
            <a:endParaRPr lang="en-US" dirty="0"/>
          </a:p>
        </p:txBody>
      </p:sp>
      <p:pic>
        <p:nvPicPr>
          <p:cNvPr id="6" name="Picture 5"/>
          <p:cNvPicPr/>
          <p:nvPr/>
        </p:nvPicPr>
        <p:blipFill>
          <a:blip r:embed="rId3" cstate="screen">
            <a:extLst>
              <a:ext uri="{28A0092B-C50C-407E-A947-70E740481C1C}">
                <a14:useLocalDpi xmlns:a14="http://schemas.microsoft.com/office/drawing/2010/main"/>
              </a:ext>
            </a:extLst>
          </a:blip>
          <a:stretch>
            <a:fillRect/>
          </a:stretch>
        </p:blipFill>
        <p:spPr>
          <a:xfrm>
            <a:off x="3887787" y="457200"/>
            <a:ext cx="943610" cy="1259840"/>
          </a:xfrm>
          <a:prstGeom prst="rect">
            <a:avLst/>
          </a:prstGeom>
        </p:spPr>
      </p:pic>
      <p:sp>
        <p:nvSpPr>
          <p:cNvPr id="7" name="Rectangle 6"/>
          <p:cNvSpPr/>
          <p:nvPr/>
        </p:nvSpPr>
        <p:spPr>
          <a:xfrm>
            <a:off x="2185352"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8" name="Picture 7"/>
          <p:cNvPicPr/>
          <p:nvPr/>
        </p:nvPicPr>
        <p:blipFill>
          <a:blip r:embed="rId4" cstate="screen">
            <a:extLst>
              <a:ext uri="{28A0092B-C50C-407E-A947-70E740481C1C}">
                <a14:useLocalDpi xmlns:a14="http://schemas.microsoft.com/office/drawing/2010/main"/>
              </a:ext>
            </a:extLst>
          </a:blip>
          <a:stretch>
            <a:fillRect/>
          </a:stretch>
        </p:blipFill>
        <p:spPr>
          <a:xfrm>
            <a:off x="6338252" y="501015"/>
            <a:ext cx="1691640" cy="634365"/>
          </a:xfrm>
          <a:prstGeom prst="rect">
            <a:avLst/>
          </a:prstGeom>
        </p:spPr>
      </p:pic>
      <p:sp>
        <p:nvSpPr>
          <p:cNvPr id="9" name="Rectangle 8"/>
          <p:cNvSpPr/>
          <p:nvPr/>
        </p:nvSpPr>
        <p:spPr>
          <a:xfrm>
            <a:off x="384810" y="669290"/>
            <a:ext cx="629602"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dirty="0">
              <a:solidFill>
                <a:prstClr val="white"/>
              </a:solidFill>
            </a:endParaRPr>
          </a:p>
        </p:txBody>
      </p:sp>
      <p:sp>
        <p:nvSpPr>
          <p:cNvPr id="10" name="Rectangle 9"/>
          <p:cNvSpPr/>
          <p:nvPr/>
        </p:nvSpPr>
        <p:spPr>
          <a:xfrm>
            <a:off x="7964486" y="669290"/>
            <a:ext cx="874713"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sz="1100" dirty="0">
              <a:solidFill>
                <a:prstClr val="white"/>
              </a:solidFill>
              <a:ea typeface="HelveticaNeueLT Pro 55 Roman"/>
              <a:cs typeface="Times New Roman"/>
            </a:endParaRPr>
          </a:p>
        </p:txBody>
      </p:sp>
      <p:pic>
        <p:nvPicPr>
          <p:cNvPr id="11" name="Picture 10"/>
          <p:cNvPicPr/>
          <p:nvPr/>
        </p:nvPicPr>
        <p:blipFill>
          <a:blip r:embed="rId6" cstate="screen">
            <a:extLst>
              <a:ext uri="{28A0092B-C50C-407E-A947-70E740481C1C}">
                <a14:useLocalDpi xmlns:a14="http://schemas.microsoft.com/office/drawing/2010/main"/>
              </a:ext>
            </a:extLst>
          </a:blip>
          <a:stretch>
            <a:fillRect/>
          </a:stretch>
        </p:blipFill>
        <p:spPr>
          <a:xfrm>
            <a:off x="793940" y="248285"/>
            <a:ext cx="1609344" cy="1463040"/>
          </a:xfrm>
          <a:prstGeom prst="rect">
            <a:avLst/>
          </a:prstGeom>
        </p:spPr>
      </p:pic>
      <p:sp>
        <p:nvSpPr>
          <p:cNvPr id="12" name="Rectangle 11"/>
          <p:cNvSpPr/>
          <p:nvPr/>
        </p:nvSpPr>
        <p:spPr>
          <a:xfrm>
            <a:off x="4865687"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3" name="Picture 12"/>
          <p:cNvPicPr/>
          <p:nvPr/>
        </p:nvPicPr>
        <p:blipFill>
          <a:blip r:embed="rId7">
            <a:extLst>
              <a:ext uri="{28A0092B-C50C-407E-A947-70E740481C1C}">
                <a14:useLocalDpi xmlns:a14="http://schemas.microsoft.com/office/drawing/2010/main"/>
              </a:ext>
            </a:extLst>
          </a:blip>
          <a:stretch>
            <a:fillRect/>
          </a:stretch>
        </p:blipFill>
        <p:spPr>
          <a:xfrm>
            <a:off x="1238250" y="6121400"/>
            <a:ext cx="1205230" cy="140970"/>
          </a:xfrm>
          <a:prstGeom prst="rect">
            <a:avLst/>
          </a:prstGeom>
        </p:spPr>
      </p:pic>
      <p:sp>
        <p:nvSpPr>
          <p:cNvPr id="14" name="Rectangle 13"/>
          <p:cNvSpPr/>
          <p:nvPr/>
        </p:nvSpPr>
        <p:spPr>
          <a:xfrm>
            <a:off x="2482850" y="6164580"/>
            <a:ext cx="62763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5" name="Rectangle 14"/>
          <p:cNvSpPr/>
          <p:nvPr/>
        </p:nvSpPr>
        <p:spPr>
          <a:xfrm>
            <a:off x="384810" y="6169660"/>
            <a:ext cx="8026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o-RO" sz="1100">
                <a:solidFill>
                  <a:prstClr val="white"/>
                </a:solidFill>
                <a:ea typeface="HelveticaNeueLT Pro 55 Roman"/>
                <a:cs typeface="Times New Roman"/>
              </a:rPr>
              <a:t>          </a:t>
            </a:r>
            <a:endParaRPr lang="en-US" sz="1100">
              <a:solidFill>
                <a:prstClr val="white"/>
              </a:solidFill>
              <a:ea typeface="HelveticaNeueLT Pro 55 Roman"/>
              <a:cs typeface="Times New Roman"/>
            </a:endParaRPr>
          </a:p>
        </p:txBody>
      </p:sp>
      <p:sp>
        <p:nvSpPr>
          <p:cNvPr id="16" name="Text Box 2"/>
          <p:cNvSpPr txBox="1">
            <a:spLocks noChangeArrowheads="1"/>
          </p:cNvSpPr>
          <p:nvPr/>
        </p:nvSpPr>
        <p:spPr bwMode="auto">
          <a:xfrm>
            <a:off x="2419985" y="6248400"/>
            <a:ext cx="4759960" cy="4876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600">
                <a:solidFill>
                  <a:srgbClr val="17427C"/>
                </a:solidFill>
                <a:latin typeface="HelveticaNeueLT Pro 55 Roman"/>
                <a:ea typeface="HelveticaNeueLT Pro 55 Roman"/>
                <a:cs typeface="Times New Roman"/>
              </a:rPr>
              <a:t>Calea Vitan, nr. 242, etaj 1, Sector 3, București, tel: +4 (021) 313.66.33, fax: +4 (021) 317.42.48, e-mail: office@csmbucuresti.ro</a:t>
            </a:r>
            <a:br>
              <a:rPr lang="en-US" sz="600">
                <a:solidFill>
                  <a:srgbClr val="17427C"/>
                </a:solidFill>
                <a:latin typeface="HelveticaNeueLT Pro 55 Roman"/>
                <a:ea typeface="HelveticaNeueLT Pro 55 Roman"/>
                <a:cs typeface="Times New Roman"/>
              </a:rPr>
            </a:br>
            <a:r>
              <a:rPr lang="en-US" sz="600">
                <a:solidFill>
                  <a:srgbClr val="17427C"/>
                </a:solidFill>
                <a:latin typeface="HelveticaNeueLT Pro 55 Roman"/>
                <a:ea typeface="HelveticaNeueLT Pro 55 Roman"/>
                <a:cs typeface="Times New Roman"/>
              </a:rPr>
              <a:t>www.csmbucuresti.ro</a:t>
            </a:r>
            <a:r>
              <a:rPr lang="en-US" sz="600">
                <a:solidFill>
                  <a:srgbClr val="262B33"/>
                </a:solidFill>
                <a:latin typeface="HelveticaNeueLT Pro 55 Roman"/>
                <a:ea typeface="HelveticaNeueLT Pro 55 Roman"/>
                <a:cs typeface="Courier New"/>
              </a:rPr>
              <a:t/>
            </a:r>
            <a:br>
              <a:rPr lang="en-US" sz="600">
                <a:solidFill>
                  <a:srgbClr val="262B33"/>
                </a:solidFill>
                <a:latin typeface="HelveticaNeueLT Pro 55 Roman"/>
                <a:ea typeface="HelveticaNeueLT Pro 55 Roman"/>
                <a:cs typeface="Courier New"/>
              </a:rPr>
            </a:br>
            <a:r>
              <a:rPr lang="en-US" sz="600">
                <a:solidFill>
                  <a:srgbClr val="1F497D"/>
                </a:solidFill>
                <a:latin typeface="HelveticaNeueLT Pro 55 Roman"/>
                <a:ea typeface="HelveticaNeueLT Pro 55 Roman"/>
                <a:cs typeface="Courier New"/>
              </a:rPr>
              <a:t>CSM București operează conform Regulamentului UE nr. 629/2016 privind protecția datelor personale</a:t>
            </a:r>
            <a:endParaRPr lang="en-US" sz="1100">
              <a:solidFill>
                <a:prstClr val="black"/>
              </a:solidFill>
              <a:latin typeface="HelveticaNeueLT Pro 55 Roman"/>
              <a:ea typeface="HelveticaNeueLT Pro 55 Roman"/>
              <a:cs typeface="Times New Roman"/>
            </a:endParaRPr>
          </a:p>
          <a:p>
            <a:pPr algn="ctr">
              <a:lnSpc>
                <a:spcPct val="115000"/>
              </a:lnSpc>
              <a:spcAft>
                <a:spcPts val="1000"/>
              </a:spcAft>
            </a:pPr>
            <a:r>
              <a:rPr lang="en-US" sz="600">
                <a:solidFill>
                  <a:srgbClr val="17427C"/>
                </a:solidFill>
                <a:latin typeface="HelveticaNeueLT Pro 55 Roman"/>
                <a:ea typeface="HelveticaNeueLT Pro 55 Roman"/>
                <a:cs typeface="Times New Roman"/>
              </a:rPr>
              <a:t> </a:t>
            </a:r>
            <a:endParaRPr lang="en-US" sz="1100">
              <a:solidFill>
                <a:prstClr val="black"/>
              </a:solidFill>
              <a:latin typeface="HelveticaNeueLT Pro 55 Roman"/>
              <a:ea typeface="HelveticaNeueLT Pro 55 Roman"/>
              <a:cs typeface="Times New Roman"/>
            </a:endParaRPr>
          </a:p>
        </p:txBody>
      </p:sp>
      <p:sp>
        <p:nvSpPr>
          <p:cNvPr id="17" name="Title 1"/>
          <p:cNvSpPr txBox="1">
            <a:spLocks/>
          </p:cNvSpPr>
          <p:nvPr/>
        </p:nvSpPr>
        <p:spPr>
          <a:xfrm>
            <a:off x="856448" y="1592580"/>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a:solidFill>
                  <a:srgbClr val="00B0F0"/>
                </a:solidFill>
                <a:latin typeface="HelveticaNeueLT Pro 95 Blk" pitchFamily="34" charset="0"/>
                <a:ea typeface="+mj-ea"/>
                <a:cs typeface="+mj-cs"/>
              </a:defRPr>
            </a:lvl1pPr>
          </a:lstStyle>
          <a:p>
            <a:r>
              <a:rPr lang="en-US" b="1" dirty="0" err="1" smtClean="0"/>
              <a:t>Infrastructura</a:t>
            </a:r>
            <a:r>
              <a:rPr lang="en-US" b="1" dirty="0" smtClean="0"/>
              <a:t> – </a:t>
            </a:r>
            <a:r>
              <a:rPr lang="ro-RO" b="1" dirty="0" smtClean="0"/>
              <a:t>element de bază</a:t>
            </a:r>
            <a:endParaRPr lang="en-US" b="1" dirty="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401" y="2374272"/>
            <a:ext cx="6705600" cy="3629832"/>
          </a:xfrm>
          <a:prstGeom prst="rect">
            <a:avLst/>
          </a:prstGeom>
        </p:spPr>
      </p:pic>
    </p:spTree>
    <p:extLst>
      <p:ext uri="{BB962C8B-B14F-4D97-AF65-F5344CB8AC3E}">
        <p14:creationId xmlns:p14="http://schemas.microsoft.com/office/powerpoint/2010/main" val="15057278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a:bodyPr>
          <a:lstStyle/>
          <a:p>
            <a:r>
              <a:rPr lang="en-US" dirty="0"/>
              <a:t> </a:t>
            </a:r>
            <a:br>
              <a:rPr lang="en-US" dirty="0"/>
            </a:br>
            <a:endParaRPr lang="en-US" dirty="0"/>
          </a:p>
        </p:txBody>
      </p:sp>
      <p:pic>
        <p:nvPicPr>
          <p:cNvPr id="6" name="Picture 5"/>
          <p:cNvPicPr/>
          <p:nvPr/>
        </p:nvPicPr>
        <p:blipFill>
          <a:blip r:embed="rId3" cstate="screen">
            <a:extLst>
              <a:ext uri="{28A0092B-C50C-407E-A947-70E740481C1C}">
                <a14:useLocalDpi xmlns:a14="http://schemas.microsoft.com/office/drawing/2010/main"/>
              </a:ext>
            </a:extLst>
          </a:blip>
          <a:stretch>
            <a:fillRect/>
          </a:stretch>
        </p:blipFill>
        <p:spPr>
          <a:xfrm>
            <a:off x="3887787" y="457200"/>
            <a:ext cx="943610" cy="1259840"/>
          </a:xfrm>
          <a:prstGeom prst="rect">
            <a:avLst/>
          </a:prstGeom>
        </p:spPr>
      </p:pic>
      <p:sp>
        <p:nvSpPr>
          <p:cNvPr id="7" name="Rectangle 6"/>
          <p:cNvSpPr/>
          <p:nvPr/>
        </p:nvSpPr>
        <p:spPr>
          <a:xfrm>
            <a:off x="2185352"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8" name="Picture 7"/>
          <p:cNvPicPr/>
          <p:nvPr/>
        </p:nvPicPr>
        <p:blipFill>
          <a:blip r:embed="rId4" cstate="screen">
            <a:extLst>
              <a:ext uri="{28A0092B-C50C-407E-A947-70E740481C1C}">
                <a14:useLocalDpi xmlns:a14="http://schemas.microsoft.com/office/drawing/2010/main"/>
              </a:ext>
            </a:extLst>
          </a:blip>
          <a:stretch>
            <a:fillRect/>
          </a:stretch>
        </p:blipFill>
        <p:spPr>
          <a:xfrm>
            <a:off x="6338252" y="501015"/>
            <a:ext cx="1691640" cy="634365"/>
          </a:xfrm>
          <a:prstGeom prst="rect">
            <a:avLst/>
          </a:prstGeom>
        </p:spPr>
      </p:pic>
      <p:sp>
        <p:nvSpPr>
          <p:cNvPr id="9" name="Rectangle 8"/>
          <p:cNvSpPr/>
          <p:nvPr/>
        </p:nvSpPr>
        <p:spPr>
          <a:xfrm>
            <a:off x="384810" y="669290"/>
            <a:ext cx="629602"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dirty="0">
              <a:solidFill>
                <a:prstClr val="white"/>
              </a:solidFill>
            </a:endParaRPr>
          </a:p>
        </p:txBody>
      </p:sp>
      <p:sp>
        <p:nvSpPr>
          <p:cNvPr id="10" name="Rectangle 9"/>
          <p:cNvSpPr/>
          <p:nvPr/>
        </p:nvSpPr>
        <p:spPr>
          <a:xfrm>
            <a:off x="7964486" y="669290"/>
            <a:ext cx="874713" cy="457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gn="ctr">
              <a:lnSpc>
                <a:spcPct val="115000"/>
              </a:lnSpc>
              <a:spcAft>
                <a:spcPts val="1000"/>
              </a:spcAft>
              <a:buFont typeface="Symbol"/>
              <a:buBlip>
                <a:blip r:embed="rId5"/>
              </a:buBlip>
              <a:tabLst>
                <a:tab pos="457200" algn="l"/>
              </a:tabLst>
            </a:pPr>
            <a:endParaRPr lang="en-US" sz="1100" dirty="0">
              <a:solidFill>
                <a:prstClr val="white"/>
              </a:solidFill>
              <a:ea typeface="HelveticaNeueLT Pro 55 Roman"/>
              <a:cs typeface="Times New Roman"/>
            </a:endParaRPr>
          </a:p>
        </p:txBody>
      </p:sp>
      <p:pic>
        <p:nvPicPr>
          <p:cNvPr id="11" name="Picture 10"/>
          <p:cNvPicPr/>
          <p:nvPr/>
        </p:nvPicPr>
        <p:blipFill>
          <a:blip r:embed="rId6" cstate="screen">
            <a:extLst>
              <a:ext uri="{28A0092B-C50C-407E-A947-70E740481C1C}">
                <a14:useLocalDpi xmlns:a14="http://schemas.microsoft.com/office/drawing/2010/main"/>
              </a:ext>
            </a:extLst>
          </a:blip>
          <a:stretch>
            <a:fillRect/>
          </a:stretch>
        </p:blipFill>
        <p:spPr>
          <a:xfrm>
            <a:off x="793940" y="248285"/>
            <a:ext cx="1609344" cy="1463040"/>
          </a:xfrm>
          <a:prstGeom prst="rect">
            <a:avLst/>
          </a:prstGeom>
        </p:spPr>
      </p:pic>
      <p:sp>
        <p:nvSpPr>
          <p:cNvPr id="12" name="Rectangle 11"/>
          <p:cNvSpPr/>
          <p:nvPr/>
        </p:nvSpPr>
        <p:spPr>
          <a:xfrm>
            <a:off x="4865687" y="666750"/>
            <a:ext cx="1619885"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3" name="Picture 12"/>
          <p:cNvPicPr/>
          <p:nvPr/>
        </p:nvPicPr>
        <p:blipFill>
          <a:blip r:embed="rId7">
            <a:extLst>
              <a:ext uri="{28A0092B-C50C-407E-A947-70E740481C1C}">
                <a14:useLocalDpi xmlns:a14="http://schemas.microsoft.com/office/drawing/2010/main"/>
              </a:ext>
            </a:extLst>
          </a:blip>
          <a:stretch>
            <a:fillRect/>
          </a:stretch>
        </p:blipFill>
        <p:spPr>
          <a:xfrm>
            <a:off x="1238250" y="6121400"/>
            <a:ext cx="1205230" cy="140970"/>
          </a:xfrm>
          <a:prstGeom prst="rect">
            <a:avLst/>
          </a:prstGeom>
        </p:spPr>
      </p:pic>
      <p:sp>
        <p:nvSpPr>
          <p:cNvPr id="14" name="Rectangle 13"/>
          <p:cNvSpPr/>
          <p:nvPr/>
        </p:nvSpPr>
        <p:spPr>
          <a:xfrm>
            <a:off x="2482850" y="6164580"/>
            <a:ext cx="62763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5" name="Rectangle 14"/>
          <p:cNvSpPr/>
          <p:nvPr/>
        </p:nvSpPr>
        <p:spPr>
          <a:xfrm>
            <a:off x="384810" y="6169660"/>
            <a:ext cx="802640" cy="45085"/>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o-RO" sz="1100">
                <a:solidFill>
                  <a:prstClr val="white"/>
                </a:solidFill>
                <a:ea typeface="HelveticaNeueLT Pro 55 Roman"/>
                <a:cs typeface="Times New Roman"/>
              </a:rPr>
              <a:t>          </a:t>
            </a:r>
            <a:endParaRPr lang="en-US" sz="1100">
              <a:solidFill>
                <a:prstClr val="white"/>
              </a:solidFill>
              <a:ea typeface="HelveticaNeueLT Pro 55 Roman"/>
              <a:cs typeface="Times New Roman"/>
            </a:endParaRPr>
          </a:p>
        </p:txBody>
      </p:sp>
      <p:sp>
        <p:nvSpPr>
          <p:cNvPr id="16" name="Text Box 2"/>
          <p:cNvSpPr txBox="1">
            <a:spLocks noChangeArrowheads="1"/>
          </p:cNvSpPr>
          <p:nvPr/>
        </p:nvSpPr>
        <p:spPr bwMode="auto">
          <a:xfrm>
            <a:off x="2419985" y="6248400"/>
            <a:ext cx="4759960" cy="4876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600">
                <a:solidFill>
                  <a:srgbClr val="17427C"/>
                </a:solidFill>
                <a:latin typeface="HelveticaNeueLT Pro 55 Roman"/>
                <a:ea typeface="HelveticaNeueLT Pro 55 Roman"/>
                <a:cs typeface="Times New Roman"/>
              </a:rPr>
              <a:t>Calea Vitan, nr. 242, etaj 1, Sector 3, București, tel: +4 (021) 313.66.33, fax: +4 (021) 317.42.48, e-mail: office@csmbucuresti.ro</a:t>
            </a:r>
            <a:br>
              <a:rPr lang="en-US" sz="600">
                <a:solidFill>
                  <a:srgbClr val="17427C"/>
                </a:solidFill>
                <a:latin typeface="HelveticaNeueLT Pro 55 Roman"/>
                <a:ea typeface="HelveticaNeueLT Pro 55 Roman"/>
                <a:cs typeface="Times New Roman"/>
              </a:rPr>
            </a:br>
            <a:r>
              <a:rPr lang="en-US" sz="600">
                <a:solidFill>
                  <a:srgbClr val="17427C"/>
                </a:solidFill>
                <a:latin typeface="HelveticaNeueLT Pro 55 Roman"/>
                <a:ea typeface="HelveticaNeueLT Pro 55 Roman"/>
                <a:cs typeface="Times New Roman"/>
              </a:rPr>
              <a:t>www.csmbucuresti.ro</a:t>
            </a:r>
            <a:r>
              <a:rPr lang="en-US" sz="600">
                <a:solidFill>
                  <a:srgbClr val="262B33"/>
                </a:solidFill>
                <a:latin typeface="HelveticaNeueLT Pro 55 Roman"/>
                <a:ea typeface="HelveticaNeueLT Pro 55 Roman"/>
                <a:cs typeface="Courier New"/>
              </a:rPr>
              <a:t/>
            </a:r>
            <a:br>
              <a:rPr lang="en-US" sz="600">
                <a:solidFill>
                  <a:srgbClr val="262B33"/>
                </a:solidFill>
                <a:latin typeface="HelveticaNeueLT Pro 55 Roman"/>
                <a:ea typeface="HelveticaNeueLT Pro 55 Roman"/>
                <a:cs typeface="Courier New"/>
              </a:rPr>
            </a:br>
            <a:r>
              <a:rPr lang="en-US" sz="600">
                <a:solidFill>
                  <a:srgbClr val="1F497D"/>
                </a:solidFill>
                <a:latin typeface="HelveticaNeueLT Pro 55 Roman"/>
                <a:ea typeface="HelveticaNeueLT Pro 55 Roman"/>
                <a:cs typeface="Courier New"/>
              </a:rPr>
              <a:t>CSM București operează conform Regulamentului UE nr. 629/2016 privind protecția datelor personale</a:t>
            </a:r>
            <a:endParaRPr lang="en-US" sz="1100">
              <a:solidFill>
                <a:prstClr val="black"/>
              </a:solidFill>
              <a:latin typeface="HelveticaNeueLT Pro 55 Roman"/>
              <a:ea typeface="HelveticaNeueLT Pro 55 Roman"/>
              <a:cs typeface="Times New Roman"/>
            </a:endParaRPr>
          </a:p>
          <a:p>
            <a:pPr algn="ctr">
              <a:lnSpc>
                <a:spcPct val="115000"/>
              </a:lnSpc>
              <a:spcAft>
                <a:spcPts val="1000"/>
              </a:spcAft>
            </a:pPr>
            <a:r>
              <a:rPr lang="en-US" sz="600">
                <a:solidFill>
                  <a:srgbClr val="17427C"/>
                </a:solidFill>
                <a:latin typeface="HelveticaNeueLT Pro 55 Roman"/>
                <a:ea typeface="HelveticaNeueLT Pro 55 Roman"/>
                <a:cs typeface="Times New Roman"/>
              </a:rPr>
              <a:t> </a:t>
            </a:r>
            <a:endParaRPr lang="en-US" sz="1100">
              <a:solidFill>
                <a:prstClr val="black"/>
              </a:solidFill>
              <a:latin typeface="HelveticaNeueLT Pro 55 Roman"/>
              <a:ea typeface="HelveticaNeueLT Pro 55 Roman"/>
              <a:cs typeface="Times New Roman"/>
            </a:endParaRPr>
          </a:p>
        </p:txBody>
      </p:sp>
      <p:sp>
        <p:nvSpPr>
          <p:cNvPr id="4" name="TextBox 3"/>
          <p:cNvSpPr txBox="1"/>
          <p:nvPr/>
        </p:nvSpPr>
        <p:spPr>
          <a:xfrm>
            <a:off x="1154906" y="3886200"/>
            <a:ext cx="6834187" cy="1200329"/>
          </a:xfrm>
          <a:prstGeom prst="rect">
            <a:avLst/>
          </a:prstGeom>
          <a:noFill/>
        </p:spPr>
        <p:txBody>
          <a:bodyPr wrap="square" rtlCol="0">
            <a:spAutoFit/>
          </a:bodyPr>
          <a:lstStyle/>
          <a:p>
            <a:r>
              <a:rPr lang="en-US" sz="2400" dirty="0" smtClean="0">
                <a:solidFill>
                  <a:prstClr val="black"/>
                </a:solidFill>
                <a:latin typeface="HelveticaNeueLT Pro"/>
              </a:rPr>
              <a:t>CSM </a:t>
            </a:r>
            <a:r>
              <a:rPr lang="en-US" sz="2400" dirty="0" err="1" smtClean="0">
                <a:solidFill>
                  <a:prstClr val="black"/>
                </a:solidFill>
                <a:latin typeface="HelveticaNeueLT Pro"/>
              </a:rPr>
              <a:t>Bucure</a:t>
            </a:r>
            <a:r>
              <a:rPr lang="ro-RO" sz="2400" dirty="0">
                <a:solidFill>
                  <a:prstClr val="black"/>
                </a:solidFill>
                <a:latin typeface="HelveticaNeueLT Pro"/>
              </a:rPr>
              <a:t>ș</a:t>
            </a:r>
            <a:r>
              <a:rPr lang="en-US" sz="2400" dirty="0" smtClean="0">
                <a:solidFill>
                  <a:prstClr val="black"/>
                </a:solidFill>
                <a:latin typeface="HelveticaNeueLT Pro"/>
              </a:rPr>
              <a:t>ti</a:t>
            </a:r>
          </a:p>
          <a:p>
            <a:r>
              <a:rPr lang="en-US" sz="2400" dirty="0" smtClean="0">
                <a:solidFill>
                  <a:prstClr val="black"/>
                </a:solidFill>
                <a:latin typeface="HelveticaNeueLT Pro"/>
              </a:rPr>
              <a:t>Director General </a:t>
            </a:r>
          </a:p>
          <a:p>
            <a:r>
              <a:rPr lang="en-US" sz="2400" dirty="0" smtClean="0">
                <a:solidFill>
                  <a:prstClr val="black"/>
                </a:solidFill>
                <a:latin typeface="HelveticaNeueLT Pro"/>
              </a:rPr>
              <a:t>Gabriela Szabo </a:t>
            </a:r>
            <a:endParaRPr lang="en-US" sz="2400" dirty="0">
              <a:solidFill>
                <a:prstClr val="black"/>
              </a:solidFill>
              <a:latin typeface="HelveticaNeueLT Pro"/>
            </a:endParaRPr>
          </a:p>
        </p:txBody>
      </p:sp>
    </p:spTree>
    <p:extLst>
      <p:ext uri="{BB962C8B-B14F-4D97-AF65-F5344CB8AC3E}">
        <p14:creationId xmlns:p14="http://schemas.microsoft.com/office/powerpoint/2010/main" val="1171478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b="1" dirty="0" smtClean="0"/>
              <a:t>CSM BUCUREȘTI</a:t>
            </a:r>
            <a:r>
              <a:rPr lang="en-US" b="1" dirty="0" smtClean="0"/>
              <a:t> </a:t>
            </a:r>
            <a:r>
              <a:rPr lang="ro-RO" b="1" dirty="0" smtClean="0"/>
              <a:t>ÎN </a:t>
            </a:r>
            <a:r>
              <a:rPr lang="ro-RO" b="1" dirty="0"/>
              <a:t>CIFRE </a:t>
            </a:r>
            <a:br>
              <a:rPr lang="ro-RO" b="1" dirty="0"/>
            </a:br>
            <a:r>
              <a:rPr lang="ro-RO" b="1" dirty="0" smtClean="0"/>
              <a:t>DECEMBRIE 2018</a:t>
            </a:r>
            <a:r>
              <a:rPr lang="ro-RO" b="1" dirty="0"/>
              <a:t/>
            </a:r>
            <a:br>
              <a:rPr lang="ro-RO" b="1" dirty="0"/>
            </a:br>
            <a:endParaRPr lang="ro-RO" b="1" dirty="0" smtClean="0"/>
          </a:p>
        </p:txBody>
      </p:sp>
      <p:sp>
        <p:nvSpPr>
          <p:cNvPr id="9" name="Oval 8"/>
          <p:cNvSpPr/>
          <p:nvPr/>
        </p:nvSpPr>
        <p:spPr>
          <a:xfrm>
            <a:off x="1524000" y="2008570"/>
            <a:ext cx="1828800" cy="1828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4000" dirty="0" smtClean="0">
                <a:solidFill>
                  <a:schemeClr val="bg1"/>
                </a:solidFill>
                <a:latin typeface="HelveticaNeueLT Pro 95 Blk" pitchFamily="34" charset="0"/>
                <a:cs typeface="Helvetica" pitchFamily="34" charset="0"/>
              </a:rPr>
              <a:t>14</a:t>
            </a:r>
          </a:p>
          <a:p>
            <a:pPr algn="ctr"/>
            <a:r>
              <a:rPr lang="ro-RO" sz="1200" dirty="0" smtClean="0">
                <a:solidFill>
                  <a:schemeClr val="bg1"/>
                </a:solidFill>
                <a:latin typeface="HelveticaNeueLT Pro 95 Blk" pitchFamily="34" charset="0"/>
              </a:rPr>
              <a:t>SECȚII</a:t>
            </a:r>
          </a:p>
          <a:p>
            <a:pPr algn="ctr"/>
            <a:r>
              <a:rPr lang="ro-RO" sz="1200" dirty="0" smtClean="0">
                <a:solidFill>
                  <a:schemeClr val="bg1"/>
                </a:solidFill>
                <a:latin typeface="HelveticaNeueLT Pro 95 Blk" pitchFamily="34" charset="0"/>
              </a:rPr>
              <a:t>SPORTIVE</a:t>
            </a:r>
            <a:endParaRPr lang="en-US" sz="1200" dirty="0">
              <a:solidFill>
                <a:schemeClr val="bg1"/>
              </a:solidFill>
              <a:latin typeface="HelveticaNeueLT Pro 95 Blk" pitchFamily="34" charset="0"/>
            </a:endParaRPr>
          </a:p>
        </p:txBody>
      </p:sp>
      <p:sp>
        <p:nvSpPr>
          <p:cNvPr id="10" name="Oval 9"/>
          <p:cNvSpPr/>
          <p:nvPr/>
        </p:nvSpPr>
        <p:spPr>
          <a:xfrm>
            <a:off x="3733800" y="1989335"/>
            <a:ext cx="1828800" cy="1828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smtClean="0">
              <a:solidFill>
                <a:schemeClr val="bg1"/>
              </a:solidFill>
              <a:latin typeface="HelveticaNeueLT Pro"/>
            </a:endParaRPr>
          </a:p>
          <a:p>
            <a:pPr algn="ctr"/>
            <a:r>
              <a:rPr lang="en-US" sz="3400" dirty="0" smtClean="0">
                <a:solidFill>
                  <a:schemeClr val="bg1"/>
                </a:solidFill>
                <a:latin typeface="HelveticaNeueLT Pro 95 Blk" pitchFamily="34" charset="0"/>
                <a:cs typeface="Helvetica" pitchFamily="34" charset="0"/>
              </a:rPr>
              <a:t>371</a:t>
            </a:r>
            <a:endParaRPr lang="ro-RO" sz="3400" dirty="0" smtClean="0">
              <a:solidFill>
                <a:schemeClr val="bg1"/>
              </a:solidFill>
              <a:latin typeface="HelveticaNeueLT Pro 95 Blk" pitchFamily="34" charset="0"/>
              <a:cs typeface="Helvetica" pitchFamily="34" charset="0"/>
            </a:endParaRPr>
          </a:p>
          <a:p>
            <a:pPr algn="ctr"/>
            <a:r>
              <a:rPr lang="en-US" sz="1200" dirty="0" smtClean="0">
                <a:solidFill>
                  <a:schemeClr val="bg1"/>
                </a:solidFill>
                <a:latin typeface="HelveticaNeueLT Pro 95 Blk" pitchFamily="34" charset="0"/>
              </a:rPr>
              <a:t>CONTRACTE CAS</a:t>
            </a:r>
            <a:endParaRPr lang="en-US" sz="1200" dirty="0">
              <a:solidFill>
                <a:schemeClr val="bg1"/>
              </a:solidFill>
              <a:latin typeface="HelveticaNeueLT Pro 95 Blk" pitchFamily="34" charset="0"/>
            </a:endParaRPr>
          </a:p>
        </p:txBody>
      </p:sp>
      <p:sp>
        <p:nvSpPr>
          <p:cNvPr id="11" name="Oval 10"/>
          <p:cNvSpPr/>
          <p:nvPr/>
        </p:nvSpPr>
        <p:spPr>
          <a:xfrm>
            <a:off x="6019800" y="1977498"/>
            <a:ext cx="1828800" cy="1828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smtClean="0">
              <a:solidFill>
                <a:schemeClr val="bg1"/>
              </a:solidFill>
              <a:latin typeface="HelveticaNeueLT Pro"/>
            </a:endParaRPr>
          </a:p>
          <a:p>
            <a:pPr algn="ctr"/>
            <a:r>
              <a:rPr lang="en-US" sz="3000" spc="-300" dirty="0" smtClean="0">
                <a:solidFill>
                  <a:schemeClr val="bg1"/>
                </a:solidFill>
                <a:latin typeface="HelveticaNeueLT Pro 95 Blk" pitchFamily="34" charset="0"/>
                <a:cs typeface="Helvetica" pitchFamily="34" charset="0"/>
              </a:rPr>
              <a:t>1879</a:t>
            </a:r>
            <a:endParaRPr lang="ro-RO" sz="3000" spc="-300" dirty="0" smtClean="0">
              <a:solidFill>
                <a:schemeClr val="bg1"/>
              </a:solidFill>
              <a:latin typeface="HelveticaNeueLT Pro 95 Blk" pitchFamily="34" charset="0"/>
              <a:cs typeface="Helvetica" pitchFamily="34" charset="0"/>
            </a:endParaRPr>
          </a:p>
          <a:p>
            <a:pPr algn="ctr"/>
            <a:r>
              <a:rPr lang="ro-RO" sz="1200" dirty="0" smtClean="0">
                <a:solidFill>
                  <a:schemeClr val="bg1"/>
                </a:solidFill>
                <a:latin typeface="HelveticaNeueLT Pro 95 Blk" pitchFamily="34" charset="0"/>
              </a:rPr>
              <a:t>COPII </a:t>
            </a:r>
            <a:r>
              <a:rPr lang="ro-RO" sz="1000" dirty="0" smtClean="0">
                <a:solidFill>
                  <a:schemeClr val="bg1"/>
                </a:solidFill>
                <a:latin typeface="HelveticaNeueLT Pro"/>
              </a:rPr>
              <a:t>LA CENTRUL DE COPII ȘI JUNIORI</a:t>
            </a:r>
            <a:endParaRPr lang="en-US" sz="1000" dirty="0">
              <a:solidFill>
                <a:schemeClr val="bg1"/>
              </a:solidFill>
              <a:latin typeface="HelveticaNeueLT Pro"/>
            </a:endParaRPr>
          </a:p>
        </p:txBody>
      </p:sp>
      <p:sp>
        <p:nvSpPr>
          <p:cNvPr id="12" name="Oval 11"/>
          <p:cNvSpPr/>
          <p:nvPr/>
        </p:nvSpPr>
        <p:spPr>
          <a:xfrm>
            <a:off x="1524000" y="3915052"/>
            <a:ext cx="1828800" cy="1828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000" dirty="0" smtClean="0">
                <a:solidFill>
                  <a:schemeClr val="bg1"/>
                </a:solidFill>
                <a:latin typeface="HelveticaNeueLT Pro"/>
              </a:rPr>
              <a:t>PESTE</a:t>
            </a:r>
            <a:endParaRPr lang="ro-RO" sz="4000" dirty="0" smtClean="0">
              <a:solidFill>
                <a:schemeClr val="bg1"/>
              </a:solidFill>
              <a:latin typeface="HelveticaNeueLT Pro 95 Blk" pitchFamily="34" charset="0"/>
              <a:cs typeface="Helvetica" pitchFamily="34" charset="0"/>
            </a:endParaRPr>
          </a:p>
          <a:p>
            <a:pPr algn="ctr"/>
            <a:r>
              <a:rPr lang="ro-RO" sz="3200" dirty="0" smtClean="0">
                <a:solidFill>
                  <a:schemeClr val="bg1"/>
                </a:solidFill>
                <a:latin typeface="HelveticaNeueLT Pro 95 Blk" pitchFamily="34" charset="0"/>
                <a:cs typeface="Helvetica" pitchFamily="34" charset="0"/>
              </a:rPr>
              <a:t>1500</a:t>
            </a:r>
          </a:p>
          <a:p>
            <a:pPr algn="ctr"/>
            <a:r>
              <a:rPr lang="ro-RO" sz="1200" dirty="0" smtClean="0">
                <a:solidFill>
                  <a:schemeClr val="bg1"/>
                </a:solidFill>
                <a:latin typeface="HelveticaNeueLT Pro 95 Blk" pitchFamily="34" charset="0"/>
              </a:rPr>
              <a:t>DIFUZĂRI</a:t>
            </a:r>
          </a:p>
          <a:p>
            <a:pPr algn="ctr"/>
            <a:r>
              <a:rPr lang="ro-RO" sz="1200" dirty="0" smtClean="0">
                <a:solidFill>
                  <a:schemeClr val="bg1"/>
                </a:solidFill>
                <a:latin typeface="HelveticaNeueLT Pro 95 Blk" pitchFamily="34" charset="0"/>
              </a:rPr>
              <a:t>ȘTIRI TV</a:t>
            </a:r>
          </a:p>
          <a:p>
            <a:pPr algn="ctr"/>
            <a:r>
              <a:rPr lang="ro-RO" sz="1000" dirty="0" smtClean="0">
                <a:solidFill>
                  <a:schemeClr val="bg1"/>
                </a:solidFill>
                <a:latin typeface="HelveticaNeueLT Pro"/>
              </a:rPr>
              <a:t> </a:t>
            </a:r>
            <a:br>
              <a:rPr lang="ro-RO" sz="1000" dirty="0" smtClean="0">
                <a:solidFill>
                  <a:schemeClr val="bg1"/>
                </a:solidFill>
                <a:latin typeface="HelveticaNeueLT Pro"/>
              </a:rPr>
            </a:br>
            <a:endParaRPr lang="en-US" sz="800" dirty="0">
              <a:solidFill>
                <a:schemeClr val="bg1"/>
              </a:solidFill>
              <a:latin typeface="HelveticaNeueLT Pro"/>
            </a:endParaRPr>
          </a:p>
        </p:txBody>
      </p:sp>
      <p:sp>
        <p:nvSpPr>
          <p:cNvPr id="14" name="Oval 13"/>
          <p:cNvSpPr/>
          <p:nvPr/>
        </p:nvSpPr>
        <p:spPr>
          <a:xfrm>
            <a:off x="6019800" y="3883980"/>
            <a:ext cx="1828800" cy="1828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900" dirty="0" smtClean="0">
                <a:solidFill>
                  <a:schemeClr val="bg1"/>
                </a:solidFill>
                <a:latin typeface="HelveticaNeueLT Pro 95 Blk" pitchFamily="34" charset="0"/>
              </a:rPr>
              <a:t>PESTE</a:t>
            </a:r>
            <a:endParaRPr lang="en-US" sz="900" dirty="0" smtClean="0">
              <a:solidFill>
                <a:schemeClr val="bg1"/>
              </a:solidFill>
              <a:latin typeface="HelveticaNeueLT Pro 95 Blk" pitchFamily="34" charset="0"/>
            </a:endParaRPr>
          </a:p>
          <a:p>
            <a:pPr algn="ctr"/>
            <a:r>
              <a:rPr lang="ro-RO" sz="2800" spc="-300" dirty="0" smtClean="0">
                <a:solidFill>
                  <a:schemeClr val="bg1"/>
                </a:solidFill>
                <a:latin typeface="HelveticaNeueLT Pro 95 Blk" pitchFamily="34" charset="0"/>
                <a:cs typeface="Helvetica" pitchFamily="34" charset="0"/>
              </a:rPr>
              <a:t>55.000</a:t>
            </a:r>
          </a:p>
          <a:p>
            <a:pPr algn="ctr"/>
            <a:r>
              <a:rPr lang="ro-RO" sz="900" dirty="0" smtClean="0">
                <a:solidFill>
                  <a:schemeClr val="bg1"/>
                </a:solidFill>
                <a:latin typeface="HelveticaNeueLT Pro 95 Blk" pitchFamily="34" charset="0"/>
              </a:rPr>
              <a:t>FANI</a:t>
            </a:r>
          </a:p>
          <a:p>
            <a:pPr algn="ctr"/>
            <a:r>
              <a:rPr lang="ro-RO" sz="800" dirty="0" smtClean="0">
                <a:solidFill>
                  <a:schemeClr val="bg1"/>
                </a:solidFill>
                <a:latin typeface="HelveticaNeueLT Pro"/>
              </a:rPr>
              <a:t>PE PAGINA OFICIALĂ DE FACEBOOK</a:t>
            </a:r>
          </a:p>
          <a:p>
            <a:pPr algn="ctr"/>
            <a:r>
              <a:rPr lang="ro-RO" sz="2000" spc="-300" dirty="0" smtClean="0">
                <a:solidFill>
                  <a:schemeClr val="bg1"/>
                </a:solidFill>
                <a:latin typeface="HelveticaNeueLT Pro 95 Blk" pitchFamily="34" charset="0"/>
                <a:cs typeface="Helvetica" pitchFamily="34" charset="0"/>
              </a:rPr>
              <a:t>+ 25</a:t>
            </a:r>
            <a:r>
              <a:rPr lang="ro-RO" sz="2000" dirty="0" smtClean="0">
                <a:solidFill>
                  <a:schemeClr val="bg1"/>
                </a:solidFill>
                <a:latin typeface="HelveticaNeueLT Pro 95 Blk" pitchFamily="34" charset="0"/>
                <a:cs typeface="Helvetica" pitchFamily="34" charset="0"/>
              </a:rPr>
              <a:t>.000</a:t>
            </a:r>
            <a:r>
              <a:rPr lang="ro-RO" sz="2000" dirty="0" smtClean="0">
                <a:solidFill>
                  <a:schemeClr val="bg1"/>
                </a:solidFill>
                <a:latin typeface="HelveticaNeueLT Pro"/>
              </a:rPr>
              <a:t> </a:t>
            </a:r>
            <a:r>
              <a:rPr lang="ro-RO" sz="800" dirty="0" smtClean="0">
                <a:solidFill>
                  <a:schemeClr val="bg1"/>
                </a:solidFill>
                <a:latin typeface="HelveticaNeueLT Pro"/>
              </a:rPr>
              <a:t>PE PAGINILE SECTIILOR SPORTIVE</a:t>
            </a:r>
          </a:p>
          <a:p>
            <a:pPr algn="ctr"/>
            <a:endParaRPr lang="en-US" sz="1000" dirty="0">
              <a:solidFill>
                <a:schemeClr val="bg1"/>
              </a:solidFill>
              <a:latin typeface="HelveticaNeueLT Pro"/>
            </a:endParaRPr>
          </a:p>
        </p:txBody>
      </p:sp>
      <p:sp>
        <p:nvSpPr>
          <p:cNvPr id="16" name="Oval 15"/>
          <p:cNvSpPr/>
          <p:nvPr/>
        </p:nvSpPr>
        <p:spPr>
          <a:xfrm>
            <a:off x="3733800" y="3903215"/>
            <a:ext cx="1828800" cy="1828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000" dirty="0" smtClean="0">
                <a:solidFill>
                  <a:schemeClr val="bg1"/>
                </a:solidFill>
                <a:latin typeface="HelveticaNeueLT Pro"/>
              </a:rPr>
              <a:t>PESTE</a:t>
            </a:r>
            <a:endParaRPr lang="ro-RO" sz="4000" dirty="0" smtClean="0">
              <a:solidFill>
                <a:schemeClr val="bg1"/>
              </a:solidFill>
              <a:latin typeface="HelveticaNeueLT Pro 95 Blk" pitchFamily="34" charset="0"/>
              <a:cs typeface="Helvetica" pitchFamily="34" charset="0"/>
            </a:endParaRPr>
          </a:p>
          <a:p>
            <a:pPr algn="ctr"/>
            <a:r>
              <a:rPr lang="ro-RO" sz="3200" dirty="0">
                <a:solidFill>
                  <a:schemeClr val="bg1"/>
                </a:solidFill>
                <a:latin typeface="HelveticaNeueLT Pro 95 Blk" pitchFamily="34" charset="0"/>
                <a:cs typeface="Helvetica" pitchFamily="34" charset="0"/>
              </a:rPr>
              <a:t>8</a:t>
            </a:r>
            <a:r>
              <a:rPr lang="ro-RO" sz="3200" dirty="0" smtClean="0">
                <a:solidFill>
                  <a:schemeClr val="bg1"/>
                </a:solidFill>
                <a:latin typeface="HelveticaNeueLT Pro 95 Blk" pitchFamily="34" charset="0"/>
                <a:cs typeface="Helvetica" pitchFamily="34" charset="0"/>
              </a:rPr>
              <a:t>50</a:t>
            </a:r>
          </a:p>
          <a:p>
            <a:pPr algn="ctr"/>
            <a:r>
              <a:rPr lang="ro-RO" sz="1200" dirty="0" smtClean="0">
                <a:solidFill>
                  <a:schemeClr val="bg1"/>
                </a:solidFill>
                <a:latin typeface="HelveticaNeueLT Pro 95 Blk" pitchFamily="34" charset="0"/>
              </a:rPr>
              <a:t>ȘTIRI ONLINE</a:t>
            </a:r>
          </a:p>
          <a:p>
            <a:pPr algn="ctr"/>
            <a:r>
              <a:rPr lang="ro-RO" sz="1000" dirty="0" smtClean="0">
                <a:solidFill>
                  <a:schemeClr val="bg1"/>
                </a:solidFill>
                <a:latin typeface="HelveticaNeueLT Pro"/>
              </a:rPr>
              <a:t>GENERATE DE</a:t>
            </a:r>
          </a:p>
          <a:p>
            <a:pPr algn="ctr"/>
            <a:r>
              <a:rPr lang="ro-RO" sz="1000" dirty="0" smtClean="0">
                <a:solidFill>
                  <a:schemeClr val="bg1"/>
                </a:solidFill>
                <a:latin typeface="HelveticaNeueLT Pro"/>
              </a:rPr>
              <a:t>CSM BUCUREȘTI</a:t>
            </a:r>
            <a:endParaRPr lang="en-US" sz="800" dirty="0">
              <a:solidFill>
                <a:schemeClr val="bg1"/>
              </a:solidFill>
              <a:latin typeface="HelveticaNeueLT Pro"/>
            </a:endParaRPr>
          </a:p>
        </p:txBody>
      </p:sp>
    </p:spTree>
    <p:extLst>
      <p:ext uri="{BB962C8B-B14F-4D97-AF65-F5344CB8AC3E}">
        <p14:creationId xmlns:p14="http://schemas.microsoft.com/office/powerpoint/2010/main" val="1658636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SEC</a:t>
            </a:r>
            <a:r>
              <a:rPr lang="ro-RO" b="1" dirty="0"/>
              <a:t>Ț</a:t>
            </a:r>
            <a:r>
              <a:rPr lang="en-US" b="1" dirty="0" smtClean="0"/>
              <a:t>II SPORTIVE </a:t>
            </a:r>
            <a:endParaRPr lang="en-US" b="1" dirty="0"/>
          </a:p>
        </p:txBody>
      </p:sp>
      <p:sp>
        <p:nvSpPr>
          <p:cNvPr id="3" name="Content Placeholder 2"/>
          <p:cNvSpPr>
            <a:spLocks noGrp="1"/>
          </p:cNvSpPr>
          <p:nvPr>
            <p:ph sz="half" idx="1"/>
          </p:nvPr>
        </p:nvSpPr>
        <p:spPr/>
        <p:txBody>
          <a:bodyPr>
            <a:normAutofit/>
          </a:bodyPr>
          <a:lstStyle/>
          <a:p>
            <a:pPr>
              <a:buClr>
                <a:schemeClr val="tx2"/>
              </a:buClr>
              <a:buSzPct val="200000"/>
            </a:pPr>
            <a:r>
              <a:rPr lang="en-US" sz="1400" b="1" dirty="0" smtClean="0"/>
              <a:t>14 </a:t>
            </a:r>
            <a:r>
              <a:rPr lang="en-US" sz="1400" b="1" dirty="0"/>
              <a:t>secții </a:t>
            </a:r>
            <a:r>
              <a:rPr lang="en-US" sz="1400" b="1" dirty="0" smtClean="0"/>
              <a:t>sportive</a:t>
            </a:r>
            <a:r>
              <a:rPr lang="en-US" sz="1400" dirty="0" smtClean="0"/>
              <a:t>:</a:t>
            </a:r>
          </a:p>
          <a:p>
            <a:pPr marL="719138" indent="-177800">
              <a:buFont typeface="Wingdings" pitchFamily="2" charset="2"/>
              <a:buChar char="§"/>
              <a:tabLst>
                <a:tab pos="541338" algn="l"/>
              </a:tabLst>
            </a:pPr>
            <a:r>
              <a:rPr lang="en-US" sz="1400" b="1" dirty="0" smtClean="0"/>
              <a:t>ATLETISM</a:t>
            </a:r>
          </a:p>
          <a:p>
            <a:pPr marL="719138" indent="-177800">
              <a:buFont typeface="Wingdings" pitchFamily="2" charset="2"/>
              <a:buChar char="§"/>
              <a:tabLst>
                <a:tab pos="541338" algn="l"/>
              </a:tabLst>
            </a:pPr>
            <a:r>
              <a:rPr lang="en-US" sz="1400" b="1" dirty="0" smtClean="0"/>
              <a:t>BASCHET</a:t>
            </a:r>
          </a:p>
          <a:p>
            <a:pPr marL="719138" indent="-177800">
              <a:buFont typeface="Wingdings" pitchFamily="2" charset="2"/>
              <a:buChar char="§"/>
              <a:tabLst>
                <a:tab pos="541338" algn="l"/>
              </a:tabLst>
            </a:pPr>
            <a:r>
              <a:rPr lang="en-US" sz="1400" b="1" dirty="0" smtClean="0"/>
              <a:t>CAIAC-CANOE</a:t>
            </a:r>
          </a:p>
          <a:p>
            <a:pPr marL="719138" indent="-177800">
              <a:buFont typeface="Wingdings" pitchFamily="2" charset="2"/>
              <a:buChar char="§"/>
              <a:tabLst>
                <a:tab pos="541338" algn="l"/>
              </a:tabLst>
            </a:pPr>
            <a:r>
              <a:rPr lang="en-US" sz="1400" b="1" dirty="0" smtClean="0"/>
              <a:t>DANS SPORTIV</a:t>
            </a:r>
          </a:p>
          <a:p>
            <a:pPr marL="719138" indent="-177800">
              <a:buFont typeface="Wingdings" pitchFamily="2" charset="2"/>
              <a:buChar char="§"/>
              <a:tabLst>
                <a:tab pos="541338" algn="l"/>
              </a:tabLst>
            </a:pPr>
            <a:r>
              <a:rPr lang="en-US" sz="1400" b="1" dirty="0" smtClean="0"/>
              <a:t>GO</a:t>
            </a:r>
            <a:r>
              <a:rPr lang="ro-RO" sz="1400" b="1" dirty="0" smtClean="0"/>
              <a:t> &amp;</a:t>
            </a:r>
            <a:r>
              <a:rPr lang="en-US" sz="1400" b="1" dirty="0" smtClean="0"/>
              <a:t>SCRABBLE	</a:t>
            </a:r>
          </a:p>
          <a:p>
            <a:pPr marL="719138" indent="-177800">
              <a:buFont typeface="Wingdings" pitchFamily="2" charset="2"/>
              <a:buChar char="§"/>
              <a:tabLst>
                <a:tab pos="541338" algn="l"/>
              </a:tabLst>
            </a:pPr>
            <a:r>
              <a:rPr lang="en-US" sz="1400" b="1" dirty="0" smtClean="0"/>
              <a:t>HANDBAL FEMININ </a:t>
            </a:r>
            <a:r>
              <a:rPr lang="ro-RO" sz="1400" b="1" dirty="0" smtClean="0"/>
              <a:t>ȘI H</a:t>
            </a:r>
            <a:r>
              <a:rPr lang="en-US" sz="1400" b="1" dirty="0" smtClean="0"/>
              <a:t>ANDBAL MASCULIN</a:t>
            </a:r>
          </a:p>
          <a:p>
            <a:pPr marL="719138" indent="-177800">
              <a:buFont typeface="Wingdings" pitchFamily="2" charset="2"/>
              <a:buChar char="§"/>
              <a:tabLst>
                <a:tab pos="541338" algn="l"/>
              </a:tabLst>
            </a:pPr>
            <a:r>
              <a:rPr lang="en-US" sz="1400" b="1" dirty="0" smtClean="0"/>
              <a:t>JUDO</a:t>
            </a:r>
          </a:p>
          <a:p>
            <a:pPr marL="719138" indent="-177800">
              <a:buFont typeface="Wingdings" pitchFamily="2" charset="2"/>
              <a:buChar char="§"/>
              <a:tabLst>
                <a:tab pos="541338" algn="l"/>
              </a:tabLst>
            </a:pPr>
            <a:r>
              <a:rPr lang="en-US" sz="1400" b="1" dirty="0" smtClean="0"/>
              <a:t>MOTOCICLISM</a:t>
            </a:r>
            <a:endParaRPr lang="ro-RO" sz="1400" b="1" dirty="0" smtClean="0"/>
          </a:p>
          <a:p>
            <a:pPr marL="719138" indent="-177800">
              <a:buFont typeface="Wingdings" pitchFamily="2" charset="2"/>
              <a:buChar char="§"/>
              <a:tabLst>
                <a:tab pos="541338" algn="l"/>
              </a:tabLst>
            </a:pPr>
            <a:r>
              <a:rPr lang="ro-RO" sz="1400" b="1" dirty="0" smtClean="0"/>
              <a:t>NATAȚIE</a:t>
            </a:r>
            <a:endParaRPr lang="en-US" sz="1400" b="1" dirty="0" smtClean="0"/>
          </a:p>
          <a:p>
            <a:pPr marL="719138" indent="-177800">
              <a:buFont typeface="Wingdings" pitchFamily="2" charset="2"/>
              <a:buChar char="§"/>
              <a:tabLst>
                <a:tab pos="541338" algn="l"/>
              </a:tabLst>
            </a:pPr>
            <a:r>
              <a:rPr lang="en-US" sz="1400" b="1" dirty="0" smtClean="0"/>
              <a:t>RUGBY</a:t>
            </a:r>
            <a:endParaRPr lang="ro-RO" sz="1400" b="1" dirty="0" smtClean="0"/>
          </a:p>
          <a:p>
            <a:pPr marL="719138" indent="-177800">
              <a:buFont typeface="Wingdings" pitchFamily="2" charset="2"/>
              <a:buChar char="§"/>
              <a:tabLst>
                <a:tab pos="541338" algn="l"/>
              </a:tabLst>
            </a:pPr>
            <a:r>
              <a:rPr lang="en-US" sz="1400" b="1" dirty="0" smtClean="0"/>
              <a:t>ȘAH</a:t>
            </a:r>
          </a:p>
          <a:p>
            <a:pPr marL="719138" indent="-177800">
              <a:buFont typeface="Wingdings" pitchFamily="2" charset="2"/>
              <a:buChar char="§"/>
              <a:tabLst>
                <a:tab pos="541338" algn="l"/>
              </a:tabLst>
            </a:pPr>
            <a:r>
              <a:rPr lang="en-US" sz="1400" b="1" dirty="0" smtClean="0"/>
              <a:t>TENIS</a:t>
            </a:r>
          </a:p>
          <a:p>
            <a:pPr marL="719138" indent="-177800">
              <a:buFont typeface="Wingdings" pitchFamily="2" charset="2"/>
              <a:buChar char="§"/>
              <a:tabLst>
                <a:tab pos="541338" algn="l"/>
              </a:tabLst>
            </a:pPr>
            <a:r>
              <a:rPr lang="en-US" sz="1400" b="1" dirty="0" smtClean="0"/>
              <a:t>VOLEI FEMININ ȘI VOLEI MASCULIN</a:t>
            </a:r>
            <a:endParaRPr lang="ro-RO" sz="1400" b="1" dirty="0" smtClean="0"/>
          </a:p>
          <a:p>
            <a:pPr marL="719138" indent="-177800">
              <a:buFont typeface="Wingdings" pitchFamily="2" charset="2"/>
              <a:buChar char="§"/>
              <a:tabLst>
                <a:tab pos="541338" algn="l"/>
              </a:tabLst>
            </a:pPr>
            <a:r>
              <a:rPr lang="en-US" sz="1400" b="1" dirty="0" smtClean="0"/>
              <a:t>YACHTING</a:t>
            </a:r>
            <a:r>
              <a:rPr lang="en-US" sz="1400" dirty="0" smtClean="0"/>
              <a:t/>
            </a:r>
            <a:br>
              <a:rPr lang="en-US" sz="1400" dirty="0" smtClean="0"/>
            </a:br>
            <a:endParaRPr lang="en-US" sz="1400" dirty="0" smtClean="0"/>
          </a:p>
        </p:txBody>
      </p:sp>
    </p:spTree>
    <p:extLst>
      <p:ext uri="{BB962C8B-B14F-4D97-AF65-F5344CB8AC3E}">
        <p14:creationId xmlns:p14="http://schemas.microsoft.com/office/powerpoint/2010/main" val="209485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SPORTIVI </a:t>
            </a:r>
            <a:r>
              <a:rPr lang="ro-RO" b="1" dirty="0" smtClean="0"/>
              <a:t>HANDBAL</a:t>
            </a:r>
            <a:endParaRPr lang="en-US" b="1"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885" y="1981200"/>
            <a:ext cx="6604816" cy="3429000"/>
          </a:xfrm>
          <a:prstGeom prst="rect">
            <a:avLst/>
          </a:prstGeom>
        </p:spPr>
      </p:pic>
    </p:spTree>
    <p:extLst>
      <p:ext uri="{BB962C8B-B14F-4D97-AF65-F5344CB8AC3E}">
        <p14:creationId xmlns:p14="http://schemas.microsoft.com/office/powerpoint/2010/main" val="1467265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11881</TotalTime>
  <Words>2272</Words>
  <Application>Microsoft Office PowerPoint</Application>
  <PresentationFormat>On-screen Show (4:3)</PresentationFormat>
  <Paragraphs>350</Paragraphs>
  <Slides>60</Slides>
  <Notes>14</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60</vt:i4>
      </vt:variant>
    </vt:vector>
  </HeadingPairs>
  <TitlesOfParts>
    <vt:vector size="76" baseType="lpstr">
      <vt:lpstr>Arial</vt:lpstr>
      <vt:lpstr>Avenir Roman</vt:lpstr>
      <vt:lpstr>Calibri</vt:lpstr>
      <vt:lpstr>Calibri Light</vt:lpstr>
      <vt:lpstr>Courier New</vt:lpstr>
      <vt:lpstr>Helvetica</vt:lpstr>
      <vt:lpstr>HelveticaNeueLT Pro</vt:lpstr>
      <vt:lpstr>HelveticaNeueLT Pro 55 Roman</vt:lpstr>
      <vt:lpstr>HelveticaNeueLT Pro 95 Blk</vt:lpstr>
      <vt:lpstr>Symbol</vt:lpstr>
      <vt:lpstr>Times New Roman</vt:lpstr>
      <vt:lpstr>Wingdings</vt:lpstr>
      <vt:lpstr>Office Theme</vt:lpstr>
      <vt:lpstr>1_Office Theme</vt:lpstr>
      <vt:lpstr>2_Office Theme</vt:lpstr>
      <vt:lpstr>3_Office Theme</vt:lpstr>
      <vt:lpstr>RAPORT ACTIVITATE</vt:lpstr>
      <vt:lpstr>  </vt:lpstr>
      <vt:lpstr>VIZIUNEA DE DEZVOLTARE  2018 - 2024</vt:lpstr>
      <vt:lpstr>  </vt:lpstr>
      <vt:lpstr>  </vt:lpstr>
      <vt:lpstr>  </vt:lpstr>
      <vt:lpstr>CSM BUCUREȘTI ÎN CIFRE  DECEMBRIE 2018 </vt:lpstr>
      <vt:lpstr>SECȚII SPORTIVE </vt:lpstr>
      <vt:lpstr>SPORTIVI HANDBAL</vt:lpstr>
      <vt:lpstr>SPORTIVI RUGBY ȘI VOLEI</vt:lpstr>
      <vt:lpstr>SPORTIVI ATLETISM ȘI BASCHET</vt:lpstr>
      <vt:lpstr>SPORTIVI MOTO ȘI TENIS</vt:lpstr>
      <vt:lpstr>SPORTIVI DANS SPORTIV ȘI ȘAH</vt:lpstr>
      <vt:lpstr>SPORTIVI CSM BUCURESTI Evoluția 2017-2018 </vt:lpstr>
      <vt:lpstr>PERFORMANȚE SPORTIVE</vt:lpstr>
      <vt:lpstr>  </vt:lpstr>
      <vt:lpstr>PowerPoint Presentation</vt:lpstr>
      <vt:lpstr>PowerPoint Presentation</vt:lpstr>
      <vt:lpstr>PowerPoint Presentation</vt:lpstr>
      <vt:lpstr>PowerPoint Presentation</vt:lpstr>
      <vt:lpstr>PowerPoint Presentation</vt:lpstr>
      <vt:lpstr>CONTENT MARKETING: UN NOU CONCEPT ÎN IMPLEMENTARE</vt:lpstr>
      <vt:lpstr>AUDIENȚE TV  ȘTIRILE DIFUZATE IANUARIE – NOIEMBRIE 2018 </vt:lpstr>
      <vt:lpstr>PowerPoint Presentation</vt:lpstr>
      <vt:lpstr>PowerPoint Presentation</vt:lpstr>
      <vt:lpstr>SOCIAL MEDIA CSM BUCUREȘTI: FACEBOOK, YOUTUBE, INSTAGRAM</vt:lpstr>
      <vt:lpstr>PowerPoint Presentation</vt:lpstr>
      <vt:lpstr>EVOLUȚIE PARAMETRI FACEBOOK: CSM BUCUREȘTI OFFICIAL</vt:lpstr>
      <vt:lpstr>  </vt:lpstr>
      <vt:lpstr>PowerPoint Presentation</vt:lpstr>
      <vt:lpstr>PowerPoint Presentation</vt:lpstr>
      <vt:lpstr>PowerPoint Presentation</vt:lpstr>
      <vt:lpstr>PowerPoint Presentation</vt:lpstr>
      <vt:lpstr>CSM BUCUREȘTI TV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CSM BUCUREȘTI LIVE STREAMING</vt:lpstr>
      <vt:lpstr>  </vt:lpstr>
      <vt:lpstr>CAMPANIE DE IMAGINE</vt:lpstr>
      <vt:lpstr>CAMPANIE DE IMAGINE: CSMB – Primăria Capitalei - ENGIE</vt:lpstr>
      <vt:lpstr>CAMPANIE DE IMAGINE: CSMB – Primăria Capitalei - ENGIE</vt:lpstr>
      <vt:lpstr>PowerPoint Presentation</vt:lpstr>
      <vt:lpstr>PowerPoint Presentation</vt:lpstr>
      <vt:lpstr>PETRECERE DE CRĂCIUN 2018 </vt:lpstr>
      <vt:lpstr>2019 OBIECTIVE MANAGERIALE  OBIECTIVE SPORTIVE </vt:lpstr>
      <vt:lpstr>PowerPoint Presentation</vt:lpstr>
      <vt:lpstr>TACTICI </vt:lpstr>
      <vt:lpstr>  </vt:lpstr>
      <vt:lpstr>  </vt:lpstr>
      <vt:lpstr>  </vt:lpstr>
      <vt:lpstr>  </vt:lpstr>
      <vt:lpstr>  </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CSMBUCURESTI</dc:creator>
  <cp:lastModifiedBy>user</cp:lastModifiedBy>
  <cp:revision>226</cp:revision>
  <dcterms:created xsi:type="dcterms:W3CDTF">2018-05-17T08:57:59Z</dcterms:created>
  <dcterms:modified xsi:type="dcterms:W3CDTF">2019-01-31T14:51:53Z</dcterms:modified>
</cp:coreProperties>
</file>